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1"/>
  </p:notesMasterIdLst>
  <p:sldIdLst>
    <p:sldId id="256" r:id="rId2"/>
    <p:sldId id="264" r:id="rId3"/>
    <p:sldId id="4757" r:id="rId4"/>
    <p:sldId id="4758" r:id="rId5"/>
    <p:sldId id="4754" r:id="rId6"/>
    <p:sldId id="4756" r:id="rId7"/>
    <p:sldId id="4690" r:id="rId8"/>
    <p:sldId id="4737" r:id="rId9"/>
    <p:sldId id="4741" r:id="rId10"/>
    <p:sldId id="4706" r:id="rId11"/>
    <p:sldId id="342" r:id="rId12"/>
    <p:sldId id="343" r:id="rId13"/>
    <p:sldId id="344" r:id="rId14"/>
    <p:sldId id="345" r:id="rId15"/>
    <p:sldId id="4753" r:id="rId16"/>
    <p:sldId id="346" r:id="rId17"/>
    <p:sldId id="283" r:id="rId18"/>
    <p:sldId id="347" r:id="rId19"/>
    <p:sldId id="348" r:id="rId20"/>
    <p:sldId id="4759" r:id="rId21"/>
    <p:sldId id="4752" r:id="rId22"/>
    <p:sldId id="266" r:id="rId23"/>
    <p:sldId id="265" r:id="rId24"/>
    <p:sldId id="4762" r:id="rId25"/>
    <p:sldId id="4760" r:id="rId26"/>
    <p:sldId id="4761" r:id="rId27"/>
    <p:sldId id="270" r:id="rId28"/>
    <p:sldId id="267" r:id="rId29"/>
    <p:sldId id="268" r:id="rId30"/>
    <p:sldId id="274" r:id="rId31"/>
    <p:sldId id="273" r:id="rId32"/>
    <p:sldId id="293" r:id="rId33"/>
    <p:sldId id="296" r:id="rId34"/>
    <p:sldId id="350" r:id="rId35"/>
    <p:sldId id="386" r:id="rId36"/>
    <p:sldId id="271" r:id="rId37"/>
    <p:sldId id="364" r:id="rId38"/>
    <p:sldId id="357" r:id="rId39"/>
    <p:sldId id="261" r:id="rId40"/>
    <p:sldId id="335" r:id="rId41"/>
    <p:sldId id="385" r:id="rId42"/>
    <p:sldId id="369" r:id="rId43"/>
    <p:sldId id="333" r:id="rId44"/>
    <p:sldId id="351" r:id="rId45"/>
    <p:sldId id="287" r:id="rId46"/>
    <p:sldId id="393" r:id="rId47"/>
    <p:sldId id="475" r:id="rId48"/>
    <p:sldId id="395" r:id="rId49"/>
    <p:sldId id="476" r:id="rId50"/>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72" y="144"/>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9012AF7-3AF2-4D04-AB89-82EACA7BCBC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9C99F1FF-D557-4EDA-9872-524B2E5AADAE}">
      <dgm:prSet phldrT="[Text]" custT="1"/>
      <dgm:spPr>
        <a:solidFill>
          <a:schemeClr val="accent1">
            <a:lumMod val="40000"/>
            <a:lumOff val="60000"/>
          </a:schemeClr>
        </a:solidFill>
      </dgm:spPr>
      <dgm:t>
        <a:bodyPr/>
        <a:lstStyle/>
        <a:p>
          <a:pPr algn="ctr"/>
          <a:r>
            <a:rPr lang="en-US" sz="2400" dirty="0">
              <a:solidFill>
                <a:schemeClr val="tx1"/>
              </a:solidFill>
            </a:rPr>
            <a:t>1. Development of COVID-19 Methylation risk (</a:t>
          </a:r>
          <a:r>
            <a:rPr lang="en-US" sz="2400" dirty="0" err="1">
              <a:solidFill>
                <a:schemeClr val="tx1"/>
              </a:solidFill>
            </a:rPr>
            <a:t>CoMeR</a:t>
          </a:r>
          <a:r>
            <a:rPr lang="en-US" sz="2400" dirty="0">
              <a:solidFill>
                <a:schemeClr val="tx1"/>
              </a:solidFill>
            </a:rPr>
            <a:t>) score for Severity</a:t>
          </a:r>
        </a:p>
      </dgm:t>
    </dgm:pt>
    <dgm:pt modelId="{BC4C89D0-D911-44D6-B486-F30EA6834F65}" type="parTrans" cxnId="{051D919A-23C2-4FB9-8A79-BACC7DA4DDE2}">
      <dgm:prSet/>
      <dgm:spPr/>
      <dgm:t>
        <a:bodyPr/>
        <a:lstStyle/>
        <a:p>
          <a:endParaRPr lang="en-US" sz="3200"/>
        </a:p>
      </dgm:t>
    </dgm:pt>
    <dgm:pt modelId="{301A0030-CF54-4022-A099-D351A5D85529}" type="sibTrans" cxnId="{051D919A-23C2-4FB9-8A79-BACC7DA4DDE2}">
      <dgm:prSet/>
      <dgm:spPr/>
      <dgm:t>
        <a:bodyPr/>
        <a:lstStyle/>
        <a:p>
          <a:endParaRPr lang="en-US" sz="3200"/>
        </a:p>
      </dgm:t>
    </dgm:pt>
    <dgm:pt modelId="{2DA88D04-8EDF-423E-84AA-48389E4205DC}">
      <dgm:prSet phldrT="[Text]" custT="1"/>
      <dgm:spPr>
        <a:solidFill>
          <a:schemeClr val="accent1">
            <a:lumMod val="40000"/>
            <a:lumOff val="60000"/>
          </a:schemeClr>
        </a:solidFill>
      </dgm:spPr>
      <dgm:t>
        <a:bodyPr/>
        <a:lstStyle/>
        <a:p>
          <a:pPr algn="ctr"/>
          <a:r>
            <a:rPr lang="en-US" sz="2400" dirty="0">
              <a:solidFill>
                <a:schemeClr val="tx1"/>
              </a:solidFill>
            </a:rPr>
            <a:t>2. Validation and Characterization of </a:t>
          </a:r>
          <a:r>
            <a:rPr lang="en-US" sz="2400" dirty="0" err="1">
              <a:solidFill>
                <a:schemeClr val="tx1"/>
              </a:solidFill>
            </a:rPr>
            <a:t>CoMeR</a:t>
          </a:r>
          <a:r>
            <a:rPr lang="en-US" sz="2400" dirty="0">
              <a:solidFill>
                <a:schemeClr val="tx1"/>
              </a:solidFill>
            </a:rPr>
            <a:t> score</a:t>
          </a:r>
        </a:p>
      </dgm:t>
    </dgm:pt>
    <dgm:pt modelId="{50CE94F5-0576-4160-9492-36C6CFE158DF}" type="parTrans" cxnId="{4E31CA03-D5CE-4B82-9A7E-A8424CF62E63}">
      <dgm:prSet/>
      <dgm:spPr/>
      <dgm:t>
        <a:bodyPr/>
        <a:lstStyle/>
        <a:p>
          <a:endParaRPr lang="en-US" sz="3200"/>
        </a:p>
      </dgm:t>
    </dgm:pt>
    <dgm:pt modelId="{E76C6235-CAD1-4990-9C31-F2A8E98D2068}" type="sibTrans" cxnId="{4E31CA03-D5CE-4B82-9A7E-A8424CF62E63}">
      <dgm:prSet/>
      <dgm:spPr/>
      <dgm:t>
        <a:bodyPr/>
        <a:lstStyle/>
        <a:p>
          <a:endParaRPr lang="en-US" sz="3200"/>
        </a:p>
      </dgm:t>
    </dgm:pt>
    <dgm:pt modelId="{0C0F838C-B5CA-4029-85AD-709E30BF50F7}">
      <dgm:prSet phldrT="[Text]" custT="1"/>
      <dgm:spPr>
        <a:solidFill>
          <a:schemeClr val="accent1">
            <a:lumMod val="40000"/>
            <a:lumOff val="60000"/>
          </a:schemeClr>
        </a:solidFill>
      </dgm:spPr>
      <dgm:t>
        <a:bodyPr/>
        <a:lstStyle/>
        <a:p>
          <a:pPr algn="ctr"/>
          <a:r>
            <a:rPr lang="en-US" sz="2400" dirty="0">
              <a:solidFill>
                <a:schemeClr val="tx1"/>
              </a:solidFill>
            </a:rPr>
            <a:t>3. </a:t>
          </a:r>
          <a:r>
            <a:rPr lang="en-US" sz="2400" dirty="0" err="1">
              <a:solidFill>
                <a:schemeClr val="tx1"/>
              </a:solidFill>
            </a:rPr>
            <a:t>ShinyApp</a:t>
          </a:r>
          <a:r>
            <a:rPr lang="en-US" sz="2400" dirty="0">
              <a:solidFill>
                <a:schemeClr val="tx1"/>
              </a:solidFill>
            </a:rPr>
            <a:t> for prediction of </a:t>
          </a:r>
          <a:r>
            <a:rPr lang="en-US" sz="2400" dirty="0" err="1">
              <a:solidFill>
                <a:schemeClr val="tx1"/>
              </a:solidFill>
            </a:rPr>
            <a:t>CoMeR</a:t>
          </a:r>
          <a:endParaRPr lang="en-US" sz="2400" dirty="0">
            <a:solidFill>
              <a:schemeClr val="tx1"/>
            </a:solidFill>
          </a:endParaRPr>
        </a:p>
      </dgm:t>
    </dgm:pt>
    <dgm:pt modelId="{62B16620-5EA0-40A5-ABAF-A57577527058}" type="parTrans" cxnId="{A82933F8-90FF-401D-8E0B-0261C8428BF1}">
      <dgm:prSet/>
      <dgm:spPr/>
      <dgm:t>
        <a:bodyPr/>
        <a:lstStyle/>
        <a:p>
          <a:endParaRPr lang="en-US" sz="3200"/>
        </a:p>
      </dgm:t>
    </dgm:pt>
    <dgm:pt modelId="{A9406657-26C7-49D6-941C-FBA0BA749992}" type="sibTrans" cxnId="{A82933F8-90FF-401D-8E0B-0261C8428BF1}">
      <dgm:prSet/>
      <dgm:spPr/>
      <dgm:t>
        <a:bodyPr/>
        <a:lstStyle/>
        <a:p>
          <a:endParaRPr lang="en-US" sz="3200"/>
        </a:p>
      </dgm:t>
    </dgm:pt>
    <dgm:pt modelId="{19FF0502-0392-4F73-8EB6-DCABA4ABF7FF}" type="pres">
      <dgm:prSet presAssocID="{F9012AF7-3AF2-4D04-AB89-82EACA7BCBC0}" presName="linear" presStyleCnt="0">
        <dgm:presLayoutVars>
          <dgm:dir/>
          <dgm:animLvl val="lvl"/>
          <dgm:resizeHandles val="exact"/>
        </dgm:presLayoutVars>
      </dgm:prSet>
      <dgm:spPr/>
    </dgm:pt>
    <dgm:pt modelId="{9C6F4EB5-A756-45C8-BA95-6F42F5245805}" type="pres">
      <dgm:prSet presAssocID="{9C99F1FF-D557-4EDA-9872-524B2E5AADAE}" presName="parentLin" presStyleCnt="0"/>
      <dgm:spPr/>
    </dgm:pt>
    <dgm:pt modelId="{8D03E092-384C-4629-A291-956737B405E7}" type="pres">
      <dgm:prSet presAssocID="{9C99F1FF-D557-4EDA-9872-524B2E5AADAE}" presName="parentLeftMargin" presStyleLbl="node1" presStyleIdx="0" presStyleCnt="3"/>
      <dgm:spPr/>
    </dgm:pt>
    <dgm:pt modelId="{555EB213-5D64-45C2-9E66-E6C516BFCF9B}" type="pres">
      <dgm:prSet presAssocID="{9C99F1FF-D557-4EDA-9872-524B2E5AADAE}" presName="parentText" presStyleLbl="node1" presStyleIdx="0" presStyleCnt="3" custScaleX="201773" custLinFactNeighborX="-49303" custLinFactNeighborY="58264">
        <dgm:presLayoutVars>
          <dgm:chMax val="0"/>
          <dgm:bulletEnabled val="1"/>
        </dgm:presLayoutVars>
      </dgm:prSet>
      <dgm:spPr/>
    </dgm:pt>
    <dgm:pt modelId="{F7151A90-9FBA-4333-A434-1534DB12254D}" type="pres">
      <dgm:prSet presAssocID="{9C99F1FF-D557-4EDA-9872-524B2E5AADAE}" presName="negativeSpace" presStyleCnt="0"/>
      <dgm:spPr/>
    </dgm:pt>
    <dgm:pt modelId="{80A788DA-F9B6-4135-802B-ECB2917E8D47}" type="pres">
      <dgm:prSet presAssocID="{9C99F1FF-D557-4EDA-9872-524B2E5AADAE}" presName="childText" presStyleLbl="conFgAcc1" presStyleIdx="0" presStyleCnt="3" custScaleY="138077" custLinFactNeighborX="-80" custLinFactNeighborY="6299">
        <dgm:presLayoutVars>
          <dgm:bulletEnabled val="1"/>
        </dgm:presLayoutVars>
      </dgm:prSet>
      <dgm:spPr/>
    </dgm:pt>
    <dgm:pt modelId="{D1697D0B-4176-4A61-BC9C-CCCBB7EDA720}" type="pres">
      <dgm:prSet presAssocID="{301A0030-CF54-4022-A099-D351A5D85529}" presName="spaceBetweenRectangles" presStyleCnt="0"/>
      <dgm:spPr/>
    </dgm:pt>
    <dgm:pt modelId="{E36502E1-BF04-448B-A323-9D143F7A8B14}" type="pres">
      <dgm:prSet presAssocID="{2DA88D04-8EDF-423E-84AA-48389E4205DC}" presName="parentLin" presStyleCnt="0"/>
      <dgm:spPr/>
    </dgm:pt>
    <dgm:pt modelId="{15AE77F6-2BAE-40F9-92F3-BB153B170197}" type="pres">
      <dgm:prSet presAssocID="{2DA88D04-8EDF-423E-84AA-48389E4205DC}" presName="parentLeftMargin" presStyleLbl="node1" presStyleIdx="0" presStyleCnt="3"/>
      <dgm:spPr/>
    </dgm:pt>
    <dgm:pt modelId="{AE814301-8B6C-492B-BD1B-497293B2578D}" type="pres">
      <dgm:prSet presAssocID="{2DA88D04-8EDF-423E-84AA-48389E4205DC}" presName="parentText" presStyleLbl="node1" presStyleIdx="1" presStyleCnt="3" custScaleX="201773" custLinFactNeighborX="-49303" custLinFactNeighborY="58264">
        <dgm:presLayoutVars>
          <dgm:chMax val="0"/>
          <dgm:bulletEnabled val="1"/>
        </dgm:presLayoutVars>
      </dgm:prSet>
      <dgm:spPr/>
    </dgm:pt>
    <dgm:pt modelId="{B5CEE116-5CDB-469F-92AB-C762326EDDA6}" type="pres">
      <dgm:prSet presAssocID="{2DA88D04-8EDF-423E-84AA-48389E4205DC}" presName="negativeSpace" presStyleCnt="0"/>
      <dgm:spPr/>
    </dgm:pt>
    <dgm:pt modelId="{EC304BB2-5432-4E17-9C2C-56D82E45ED2B}" type="pres">
      <dgm:prSet presAssocID="{2DA88D04-8EDF-423E-84AA-48389E4205DC}" presName="childText" presStyleLbl="conFgAcc1" presStyleIdx="1" presStyleCnt="3" custScaleY="138077">
        <dgm:presLayoutVars>
          <dgm:bulletEnabled val="1"/>
        </dgm:presLayoutVars>
      </dgm:prSet>
      <dgm:spPr/>
    </dgm:pt>
    <dgm:pt modelId="{A6DCEB2E-57F3-4E04-8694-BE36C60B0A75}" type="pres">
      <dgm:prSet presAssocID="{E76C6235-CAD1-4990-9C31-F2A8E98D2068}" presName="spaceBetweenRectangles" presStyleCnt="0"/>
      <dgm:spPr/>
    </dgm:pt>
    <dgm:pt modelId="{5F72B787-71A5-4D82-A047-23442E29255E}" type="pres">
      <dgm:prSet presAssocID="{0C0F838C-B5CA-4029-85AD-709E30BF50F7}" presName="parentLin" presStyleCnt="0"/>
      <dgm:spPr/>
    </dgm:pt>
    <dgm:pt modelId="{CC1B0F5D-B0EB-4538-BE29-946AABC3FFAA}" type="pres">
      <dgm:prSet presAssocID="{0C0F838C-B5CA-4029-85AD-709E30BF50F7}" presName="parentLeftMargin" presStyleLbl="node1" presStyleIdx="1" presStyleCnt="3"/>
      <dgm:spPr/>
    </dgm:pt>
    <dgm:pt modelId="{1DDC0A1D-132C-4F4A-AD95-F7264C59836D}" type="pres">
      <dgm:prSet presAssocID="{0C0F838C-B5CA-4029-85AD-709E30BF50F7}" presName="parentText" presStyleLbl="node1" presStyleIdx="2" presStyleCnt="3" custScaleX="201773" custLinFactNeighborX="-49303" custLinFactNeighborY="58264">
        <dgm:presLayoutVars>
          <dgm:chMax val="0"/>
          <dgm:bulletEnabled val="1"/>
        </dgm:presLayoutVars>
      </dgm:prSet>
      <dgm:spPr/>
    </dgm:pt>
    <dgm:pt modelId="{BC3640A9-E97E-4367-9319-1589FC3CC712}" type="pres">
      <dgm:prSet presAssocID="{0C0F838C-B5CA-4029-85AD-709E30BF50F7}" presName="negativeSpace" presStyleCnt="0"/>
      <dgm:spPr/>
    </dgm:pt>
    <dgm:pt modelId="{9A428865-CCE8-423D-A677-A1F449060615}" type="pres">
      <dgm:prSet presAssocID="{0C0F838C-B5CA-4029-85AD-709E30BF50F7}" presName="childText" presStyleLbl="conFgAcc1" presStyleIdx="2" presStyleCnt="3" custScaleY="138077">
        <dgm:presLayoutVars>
          <dgm:bulletEnabled val="1"/>
        </dgm:presLayoutVars>
      </dgm:prSet>
      <dgm:spPr/>
    </dgm:pt>
  </dgm:ptLst>
  <dgm:cxnLst>
    <dgm:cxn modelId="{680E1B03-54E6-4597-AA8A-DE8491CC1196}" type="presOf" srcId="{9C99F1FF-D557-4EDA-9872-524B2E5AADAE}" destId="{555EB213-5D64-45C2-9E66-E6C516BFCF9B}" srcOrd="1" destOrd="0" presId="urn:microsoft.com/office/officeart/2005/8/layout/list1"/>
    <dgm:cxn modelId="{4E31CA03-D5CE-4B82-9A7E-A8424CF62E63}" srcId="{F9012AF7-3AF2-4D04-AB89-82EACA7BCBC0}" destId="{2DA88D04-8EDF-423E-84AA-48389E4205DC}" srcOrd="1" destOrd="0" parTransId="{50CE94F5-0576-4160-9492-36C6CFE158DF}" sibTransId="{E76C6235-CAD1-4990-9C31-F2A8E98D2068}"/>
    <dgm:cxn modelId="{7BBAFF30-1D92-4837-90D3-EE719A8B4C71}" type="presOf" srcId="{2DA88D04-8EDF-423E-84AA-48389E4205DC}" destId="{15AE77F6-2BAE-40F9-92F3-BB153B170197}" srcOrd="0" destOrd="0" presId="urn:microsoft.com/office/officeart/2005/8/layout/list1"/>
    <dgm:cxn modelId="{01365D3C-4F50-4F7C-8FBC-FBBE48584853}" type="presOf" srcId="{0C0F838C-B5CA-4029-85AD-709E30BF50F7}" destId="{CC1B0F5D-B0EB-4538-BE29-946AABC3FFAA}" srcOrd="0" destOrd="0" presId="urn:microsoft.com/office/officeart/2005/8/layout/list1"/>
    <dgm:cxn modelId="{F7DAAE67-B3BA-4B63-A850-E752728F1A20}" type="presOf" srcId="{0C0F838C-B5CA-4029-85AD-709E30BF50F7}" destId="{1DDC0A1D-132C-4F4A-AD95-F7264C59836D}" srcOrd="1" destOrd="0" presId="urn:microsoft.com/office/officeart/2005/8/layout/list1"/>
    <dgm:cxn modelId="{7F52C967-A24C-4E6E-833E-771877300384}" type="presOf" srcId="{F9012AF7-3AF2-4D04-AB89-82EACA7BCBC0}" destId="{19FF0502-0392-4F73-8EB6-DCABA4ABF7FF}" srcOrd="0" destOrd="0" presId="urn:microsoft.com/office/officeart/2005/8/layout/list1"/>
    <dgm:cxn modelId="{E61D2B86-ED22-4BBE-848F-BC93CD0FE345}" type="presOf" srcId="{9C99F1FF-D557-4EDA-9872-524B2E5AADAE}" destId="{8D03E092-384C-4629-A291-956737B405E7}" srcOrd="0" destOrd="0" presId="urn:microsoft.com/office/officeart/2005/8/layout/list1"/>
    <dgm:cxn modelId="{051D919A-23C2-4FB9-8A79-BACC7DA4DDE2}" srcId="{F9012AF7-3AF2-4D04-AB89-82EACA7BCBC0}" destId="{9C99F1FF-D557-4EDA-9872-524B2E5AADAE}" srcOrd="0" destOrd="0" parTransId="{BC4C89D0-D911-44D6-B486-F30EA6834F65}" sibTransId="{301A0030-CF54-4022-A099-D351A5D85529}"/>
    <dgm:cxn modelId="{28837EB0-C6B5-41F6-AF6C-7AA9356EE0D4}" type="presOf" srcId="{2DA88D04-8EDF-423E-84AA-48389E4205DC}" destId="{AE814301-8B6C-492B-BD1B-497293B2578D}" srcOrd="1" destOrd="0" presId="urn:microsoft.com/office/officeart/2005/8/layout/list1"/>
    <dgm:cxn modelId="{A82933F8-90FF-401D-8E0B-0261C8428BF1}" srcId="{F9012AF7-3AF2-4D04-AB89-82EACA7BCBC0}" destId="{0C0F838C-B5CA-4029-85AD-709E30BF50F7}" srcOrd="2" destOrd="0" parTransId="{62B16620-5EA0-40A5-ABAF-A57577527058}" sibTransId="{A9406657-26C7-49D6-941C-FBA0BA749992}"/>
    <dgm:cxn modelId="{CB2B6451-6CBB-47EF-A89C-DA2A94F0B0B5}" type="presParOf" srcId="{19FF0502-0392-4F73-8EB6-DCABA4ABF7FF}" destId="{9C6F4EB5-A756-45C8-BA95-6F42F5245805}" srcOrd="0" destOrd="0" presId="urn:microsoft.com/office/officeart/2005/8/layout/list1"/>
    <dgm:cxn modelId="{6254E7B5-ACD4-4F4E-9127-A0FF23802D3D}" type="presParOf" srcId="{9C6F4EB5-A756-45C8-BA95-6F42F5245805}" destId="{8D03E092-384C-4629-A291-956737B405E7}" srcOrd="0" destOrd="0" presId="urn:microsoft.com/office/officeart/2005/8/layout/list1"/>
    <dgm:cxn modelId="{C5FA289C-86AB-4A1A-BA0F-BCA7F5A1E663}" type="presParOf" srcId="{9C6F4EB5-A756-45C8-BA95-6F42F5245805}" destId="{555EB213-5D64-45C2-9E66-E6C516BFCF9B}" srcOrd="1" destOrd="0" presId="urn:microsoft.com/office/officeart/2005/8/layout/list1"/>
    <dgm:cxn modelId="{DF263839-2DB2-4030-99F2-90E3CDE3E297}" type="presParOf" srcId="{19FF0502-0392-4F73-8EB6-DCABA4ABF7FF}" destId="{F7151A90-9FBA-4333-A434-1534DB12254D}" srcOrd="1" destOrd="0" presId="urn:microsoft.com/office/officeart/2005/8/layout/list1"/>
    <dgm:cxn modelId="{EF709930-4EF1-4A8C-AC42-C31D73525B2C}" type="presParOf" srcId="{19FF0502-0392-4F73-8EB6-DCABA4ABF7FF}" destId="{80A788DA-F9B6-4135-802B-ECB2917E8D47}" srcOrd="2" destOrd="0" presId="urn:microsoft.com/office/officeart/2005/8/layout/list1"/>
    <dgm:cxn modelId="{AC7E79E6-FB3D-42C9-8358-DFCCEF30E757}" type="presParOf" srcId="{19FF0502-0392-4F73-8EB6-DCABA4ABF7FF}" destId="{D1697D0B-4176-4A61-BC9C-CCCBB7EDA720}" srcOrd="3" destOrd="0" presId="urn:microsoft.com/office/officeart/2005/8/layout/list1"/>
    <dgm:cxn modelId="{6DA36078-C325-4568-AD87-F742A1BB7D2E}" type="presParOf" srcId="{19FF0502-0392-4F73-8EB6-DCABA4ABF7FF}" destId="{E36502E1-BF04-448B-A323-9D143F7A8B14}" srcOrd="4" destOrd="0" presId="urn:microsoft.com/office/officeart/2005/8/layout/list1"/>
    <dgm:cxn modelId="{3C63EE98-428D-4D49-8186-2408E9FFB5B3}" type="presParOf" srcId="{E36502E1-BF04-448B-A323-9D143F7A8B14}" destId="{15AE77F6-2BAE-40F9-92F3-BB153B170197}" srcOrd="0" destOrd="0" presId="urn:microsoft.com/office/officeart/2005/8/layout/list1"/>
    <dgm:cxn modelId="{9CEDCB07-35E9-4A8A-92A7-10364DE453CD}" type="presParOf" srcId="{E36502E1-BF04-448B-A323-9D143F7A8B14}" destId="{AE814301-8B6C-492B-BD1B-497293B2578D}" srcOrd="1" destOrd="0" presId="urn:microsoft.com/office/officeart/2005/8/layout/list1"/>
    <dgm:cxn modelId="{8BF25556-EB30-4F34-B70C-535EAE102A82}" type="presParOf" srcId="{19FF0502-0392-4F73-8EB6-DCABA4ABF7FF}" destId="{B5CEE116-5CDB-469F-92AB-C762326EDDA6}" srcOrd="5" destOrd="0" presId="urn:microsoft.com/office/officeart/2005/8/layout/list1"/>
    <dgm:cxn modelId="{9C9CE8F2-1F8C-4773-AC00-4E168B2FEB53}" type="presParOf" srcId="{19FF0502-0392-4F73-8EB6-DCABA4ABF7FF}" destId="{EC304BB2-5432-4E17-9C2C-56D82E45ED2B}" srcOrd="6" destOrd="0" presId="urn:microsoft.com/office/officeart/2005/8/layout/list1"/>
    <dgm:cxn modelId="{E71AE51D-7DED-480B-B114-796F18860094}" type="presParOf" srcId="{19FF0502-0392-4F73-8EB6-DCABA4ABF7FF}" destId="{A6DCEB2E-57F3-4E04-8694-BE36C60B0A75}" srcOrd="7" destOrd="0" presId="urn:microsoft.com/office/officeart/2005/8/layout/list1"/>
    <dgm:cxn modelId="{24330F59-74A1-4BD8-A319-F478B3D689C7}" type="presParOf" srcId="{19FF0502-0392-4F73-8EB6-DCABA4ABF7FF}" destId="{5F72B787-71A5-4D82-A047-23442E29255E}" srcOrd="8" destOrd="0" presId="urn:microsoft.com/office/officeart/2005/8/layout/list1"/>
    <dgm:cxn modelId="{03109E79-5534-464A-B6C7-527D925B8BEE}" type="presParOf" srcId="{5F72B787-71A5-4D82-A047-23442E29255E}" destId="{CC1B0F5D-B0EB-4538-BE29-946AABC3FFAA}" srcOrd="0" destOrd="0" presId="urn:microsoft.com/office/officeart/2005/8/layout/list1"/>
    <dgm:cxn modelId="{00D53A12-608B-4358-A730-80C5ED0A50DF}" type="presParOf" srcId="{5F72B787-71A5-4D82-A047-23442E29255E}" destId="{1DDC0A1D-132C-4F4A-AD95-F7264C59836D}" srcOrd="1" destOrd="0" presId="urn:microsoft.com/office/officeart/2005/8/layout/list1"/>
    <dgm:cxn modelId="{B607861E-5F73-4F9C-B49C-9DE4F6FD363D}" type="presParOf" srcId="{19FF0502-0392-4F73-8EB6-DCABA4ABF7FF}" destId="{BC3640A9-E97E-4367-9319-1589FC3CC712}" srcOrd="9" destOrd="0" presId="urn:microsoft.com/office/officeart/2005/8/layout/list1"/>
    <dgm:cxn modelId="{8952AC61-1E2C-422A-90DB-8E659B9A3956}" type="presParOf" srcId="{19FF0502-0392-4F73-8EB6-DCABA4ABF7FF}" destId="{9A428865-CCE8-423D-A677-A1F449060615}" srcOrd="10"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B109DD-04B2-410B-B25E-AD234826B908}" type="doc">
      <dgm:prSet loTypeId="urn:microsoft.com/office/officeart/2005/8/layout/process1" loCatId="process" qsTypeId="urn:microsoft.com/office/officeart/2005/8/quickstyle/simple1" qsCatId="simple" csTypeId="urn:microsoft.com/office/officeart/2005/8/colors/accent1_2" csCatId="accent1" phldr="1"/>
      <dgm:spPr/>
    </dgm:pt>
    <dgm:pt modelId="{7399CF60-2A0A-4AFF-BEF0-19A6853B8EF6}">
      <dgm:prSet phldrT="[Text]"/>
      <dgm:spPr>
        <a:solidFill>
          <a:schemeClr val="accent1">
            <a:lumMod val="40000"/>
            <a:lumOff val="60000"/>
          </a:schemeClr>
        </a:solidFill>
      </dgm:spPr>
      <dgm:t>
        <a:bodyPr/>
        <a:lstStyle/>
        <a:p>
          <a:r>
            <a:rPr lang="en-US">
              <a:solidFill>
                <a:schemeClr val="tx1"/>
              </a:solidFill>
            </a:rPr>
            <a:t>Blood sample</a:t>
          </a:r>
        </a:p>
      </dgm:t>
    </dgm:pt>
    <dgm:pt modelId="{6BADB693-D485-4640-8FC4-BF42F17246A0}" type="parTrans" cxnId="{8FE5B345-07A0-4256-850B-06115509027A}">
      <dgm:prSet/>
      <dgm:spPr/>
      <dgm:t>
        <a:bodyPr/>
        <a:lstStyle/>
        <a:p>
          <a:endParaRPr lang="en-US"/>
        </a:p>
      </dgm:t>
    </dgm:pt>
    <dgm:pt modelId="{68ABEA4B-5655-4750-9C0E-9755A8B345B0}" type="sibTrans" cxnId="{8FE5B345-07A0-4256-850B-06115509027A}">
      <dgm:prSet/>
      <dgm:spPr/>
      <dgm:t>
        <a:bodyPr/>
        <a:lstStyle/>
        <a:p>
          <a:endParaRPr lang="en-US"/>
        </a:p>
      </dgm:t>
    </dgm:pt>
    <dgm:pt modelId="{084A8030-1624-4DC9-8ADC-7CEB05BCAD17}">
      <dgm:prSet phldrT="[Text]"/>
      <dgm:spPr>
        <a:solidFill>
          <a:schemeClr val="accent1">
            <a:lumMod val="40000"/>
            <a:lumOff val="60000"/>
          </a:schemeClr>
        </a:solidFill>
      </dgm:spPr>
      <dgm:t>
        <a:bodyPr/>
        <a:lstStyle/>
        <a:p>
          <a:r>
            <a:rPr lang="en-US" dirty="0">
              <a:solidFill>
                <a:schemeClr val="tx1"/>
              </a:solidFill>
            </a:rPr>
            <a:t>B-value of 3 CpG sites</a:t>
          </a:r>
        </a:p>
      </dgm:t>
    </dgm:pt>
    <dgm:pt modelId="{9C9C5C1F-15D7-4CF5-98F0-39A04F4B1FCF}" type="parTrans" cxnId="{ABC5AE19-F30D-4D29-A880-2BB8D625EA6F}">
      <dgm:prSet/>
      <dgm:spPr/>
      <dgm:t>
        <a:bodyPr/>
        <a:lstStyle/>
        <a:p>
          <a:endParaRPr lang="en-US"/>
        </a:p>
      </dgm:t>
    </dgm:pt>
    <dgm:pt modelId="{46C315D8-F996-461B-B6E7-F6D3BFA3B472}" type="sibTrans" cxnId="{ABC5AE19-F30D-4D29-A880-2BB8D625EA6F}">
      <dgm:prSet/>
      <dgm:spPr/>
      <dgm:t>
        <a:bodyPr/>
        <a:lstStyle/>
        <a:p>
          <a:endParaRPr lang="en-US"/>
        </a:p>
      </dgm:t>
    </dgm:pt>
    <dgm:pt modelId="{DBC21D2B-3192-4D51-A0F3-F29CD630F0AE}">
      <dgm:prSet phldrT="[Text]"/>
      <dgm:spPr>
        <a:solidFill>
          <a:schemeClr val="accent1">
            <a:lumMod val="40000"/>
            <a:lumOff val="60000"/>
          </a:schemeClr>
        </a:solidFill>
      </dgm:spPr>
      <dgm:t>
        <a:bodyPr/>
        <a:lstStyle/>
        <a:p>
          <a:r>
            <a:rPr lang="en-US">
              <a:solidFill>
                <a:schemeClr val="tx1"/>
              </a:solidFill>
            </a:rPr>
            <a:t>CoMeR score</a:t>
          </a:r>
        </a:p>
      </dgm:t>
    </dgm:pt>
    <dgm:pt modelId="{60D7F0E0-19B6-44F1-953B-3AA8BD52126F}" type="parTrans" cxnId="{CA21F724-C797-415D-9003-1EB33E8AD5B5}">
      <dgm:prSet/>
      <dgm:spPr/>
      <dgm:t>
        <a:bodyPr/>
        <a:lstStyle/>
        <a:p>
          <a:endParaRPr lang="en-US"/>
        </a:p>
      </dgm:t>
    </dgm:pt>
    <dgm:pt modelId="{145FE3DA-8E3B-44A4-896B-C92BFDD99703}" type="sibTrans" cxnId="{CA21F724-C797-415D-9003-1EB33E8AD5B5}">
      <dgm:prSet/>
      <dgm:spPr/>
      <dgm:t>
        <a:bodyPr/>
        <a:lstStyle/>
        <a:p>
          <a:endParaRPr lang="en-US"/>
        </a:p>
      </dgm:t>
    </dgm:pt>
    <dgm:pt modelId="{DAA46175-1C34-4F0E-AAC0-4B06557D6BD6}">
      <dgm:prSet phldrT="[Text]"/>
      <dgm:spPr>
        <a:solidFill>
          <a:schemeClr val="accent1">
            <a:lumMod val="40000"/>
            <a:lumOff val="60000"/>
          </a:schemeClr>
        </a:solidFill>
      </dgm:spPr>
      <dgm:t>
        <a:bodyPr/>
        <a:lstStyle/>
        <a:p>
          <a:r>
            <a:rPr lang="en-US">
              <a:solidFill>
                <a:schemeClr val="tx1"/>
              </a:solidFill>
            </a:rPr>
            <a:t>Severe/Mild</a:t>
          </a:r>
        </a:p>
      </dgm:t>
    </dgm:pt>
    <dgm:pt modelId="{4BDC5A8C-4521-4769-92F4-7E94FE2C1556}" type="parTrans" cxnId="{F9CA8798-6ABB-4D0E-BEF1-643FB026D3D2}">
      <dgm:prSet/>
      <dgm:spPr/>
      <dgm:t>
        <a:bodyPr/>
        <a:lstStyle/>
        <a:p>
          <a:endParaRPr lang="en-US"/>
        </a:p>
      </dgm:t>
    </dgm:pt>
    <dgm:pt modelId="{7476202F-0600-4C64-9664-7539462B9538}" type="sibTrans" cxnId="{F9CA8798-6ABB-4D0E-BEF1-643FB026D3D2}">
      <dgm:prSet/>
      <dgm:spPr/>
      <dgm:t>
        <a:bodyPr/>
        <a:lstStyle/>
        <a:p>
          <a:endParaRPr lang="en-US"/>
        </a:p>
      </dgm:t>
    </dgm:pt>
    <dgm:pt modelId="{85A16BC8-3B9C-4899-9A09-28AA049767C4}" type="pres">
      <dgm:prSet presAssocID="{A9B109DD-04B2-410B-B25E-AD234826B908}" presName="Name0" presStyleCnt="0">
        <dgm:presLayoutVars>
          <dgm:dir/>
          <dgm:resizeHandles val="exact"/>
        </dgm:presLayoutVars>
      </dgm:prSet>
      <dgm:spPr/>
    </dgm:pt>
    <dgm:pt modelId="{D2E5C97A-40BB-4FD4-A8F9-706F3B0758CB}" type="pres">
      <dgm:prSet presAssocID="{7399CF60-2A0A-4AFF-BEF0-19A6853B8EF6}" presName="node" presStyleLbl="node1" presStyleIdx="0" presStyleCnt="4">
        <dgm:presLayoutVars>
          <dgm:bulletEnabled val="1"/>
        </dgm:presLayoutVars>
      </dgm:prSet>
      <dgm:spPr/>
    </dgm:pt>
    <dgm:pt modelId="{C5820F4E-4A4F-4D92-AED5-0882AC12366F}" type="pres">
      <dgm:prSet presAssocID="{68ABEA4B-5655-4750-9C0E-9755A8B345B0}" presName="sibTrans" presStyleLbl="sibTrans2D1" presStyleIdx="0" presStyleCnt="3"/>
      <dgm:spPr/>
    </dgm:pt>
    <dgm:pt modelId="{494A627E-15B2-40E2-8685-04ED6FEFB3A0}" type="pres">
      <dgm:prSet presAssocID="{68ABEA4B-5655-4750-9C0E-9755A8B345B0}" presName="connectorText" presStyleLbl="sibTrans2D1" presStyleIdx="0" presStyleCnt="3"/>
      <dgm:spPr/>
    </dgm:pt>
    <dgm:pt modelId="{97B02C0C-AE36-4740-B1C1-B89D5F788235}" type="pres">
      <dgm:prSet presAssocID="{084A8030-1624-4DC9-8ADC-7CEB05BCAD17}" presName="node" presStyleLbl="node1" presStyleIdx="1" presStyleCnt="4" custLinFactNeighborX="-28324" custLinFactNeighborY="-1460">
        <dgm:presLayoutVars>
          <dgm:bulletEnabled val="1"/>
        </dgm:presLayoutVars>
      </dgm:prSet>
      <dgm:spPr/>
    </dgm:pt>
    <dgm:pt modelId="{09161AA4-69C4-41E7-B97A-CDFFF4CCE375}" type="pres">
      <dgm:prSet presAssocID="{46C315D8-F996-461B-B6E7-F6D3BFA3B472}" presName="sibTrans" presStyleLbl="sibTrans2D1" presStyleIdx="1" presStyleCnt="3"/>
      <dgm:spPr/>
    </dgm:pt>
    <dgm:pt modelId="{61B57C74-39AF-40FF-83E7-412AB7CBB7E2}" type="pres">
      <dgm:prSet presAssocID="{46C315D8-F996-461B-B6E7-F6D3BFA3B472}" presName="connectorText" presStyleLbl="sibTrans2D1" presStyleIdx="1" presStyleCnt="3"/>
      <dgm:spPr/>
    </dgm:pt>
    <dgm:pt modelId="{F8E8B36B-40C5-46E5-8611-BEB1477B3417}" type="pres">
      <dgm:prSet presAssocID="{DBC21D2B-3192-4D51-A0F3-F29CD630F0AE}" presName="node" presStyleLbl="node1" presStyleIdx="2" presStyleCnt="4" custScaleX="57824" custLinFactNeighborX="-39057">
        <dgm:presLayoutVars>
          <dgm:bulletEnabled val="1"/>
        </dgm:presLayoutVars>
      </dgm:prSet>
      <dgm:spPr/>
    </dgm:pt>
    <dgm:pt modelId="{0C85E275-9378-47FE-A2BC-6CFC7BA85B3D}" type="pres">
      <dgm:prSet presAssocID="{145FE3DA-8E3B-44A4-896B-C92BFDD99703}" presName="sibTrans" presStyleLbl="sibTrans2D1" presStyleIdx="2" presStyleCnt="3"/>
      <dgm:spPr/>
    </dgm:pt>
    <dgm:pt modelId="{D5639254-8801-4A62-A266-EE9E7D06E51D}" type="pres">
      <dgm:prSet presAssocID="{145FE3DA-8E3B-44A4-896B-C92BFDD99703}" presName="connectorText" presStyleLbl="sibTrans2D1" presStyleIdx="2" presStyleCnt="3"/>
      <dgm:spPr/>
    </dgm:pt>
    <dgm:pt modelId="{9A5D4236-9FBF-45B1-894E-A734E6C431B7}" type="pres">
      <dgm:prSet presAssocID="{DAA46175-1C34-4F0E-AAC0-4B06557D6BD6}" presName="node" presStyleLbl="node1" presStyleIdx="3" presStyleCnt="4" custLinFactNeighborX="-48210" custLinFactNeighborY="-4104">
        <dgm:presLayoutVars>
          <dgm:bulletEnabled val="1"/>
        </dgm:presLayoutVars>
      </dgm:prSet>
      <dgm:spPr/>
    </dgm:pt>
  </dgm:ptLst>
  <dgm:cxnLst>
    <dgm:cxn modelId="{FAE80C02-B1CF-4DE3-BF39-4B6EAAA471D9}" type="presOf" srcId="{145FE3DA-8E3B-44A4-896B-C92BFDD99703}" destId="{D5639254-8801-4A62-A266-EE9E7D06E51D}" srcOrd="1" destOrd="0" presId="urn:microsoft.com/office/officeart/2005/8/layout/process1"/>
    <dgm:cxn modelId="{79AED40E-BF19-4346-8595-F93BE7192455}" type="presOf" srcId="{46C315D8-F996-461B-B6E7-F6D3BFA3B472}" destId="{61B57C74-39AF-40FF-83E7-412AB7CBB7E2}" srcOrd="1" destOrd="0" presId="urn:microsoft.com/office/officeart/2005/8/layout/process1"/>
    <dgm:cxn modelId="{3E634319-8C44-4F71-9622-8229212BEA15}" type="presOf" srcId="{A9B109DD-04B2-410B-B25E-AD234826B908}" destId="{85A16BC8-3B9C-4899-9A09-28AA049767C4}" srcOrd="0" destOrd="0" presId="urn:microsoft.com/office/officeart/2005/8/layout/process1"/>
    <dgm:cxn modelId="{ABC5AE19-F30D-4D29-A880-2BB8D625EA6F}" srcId="{A9B109DD-04B2-410B-B25E-AD234826B908}" destId="{084A8030-1624-4DC9-8ADC-7CEB05BCAD17}" srcOrd="1" destOrd="0" parTransId="{9C9C5C1F-15D7-4CF5-98F0-39A04F4B1FCF}" sibTransId="{46C315D8-F996-461B-B6E7-F6D3BFA3B472}"/>
    <dgm:cxn modelId="{CA21F724-C797-415D-9003-1EB33E8AD5B5}" srcId="{A9B109DD-04B2-410B-B25E-AD234826B908}" destId="{DBC21D2B-3192-4D51-A0F3-F29CD630F0AE}" srcOrd="2" destOrd="0" parTransId="{60D7F0E0-19B6-44F1-953B-3AA8BD52126F}" sibTransId="{145FE3DA-8E3B-44A4-896B-C92BFDD99703}"/>
    <dgm:cxn modelId="{C6BC8A5E-E593-4422-831D-E6BDDDD0206A}" type="presOf" srcId="{68ABEA4B-5655-4750-9C0E-9755A8B345B0}" destId="{C5820F4E-4A4F-4D92-AED5-0882AC12366F}" srcOrd="0" destOrd="0" presId="urn:microsoft.com/office/officeart/2005/8/layout/process1"/>
    <dgm:cxn modelId="{615B7261-AACF-4D4C-A285-A0660D216999}" type="presOf" srcId="{68ABEA4B-5655-4750-9C0E-9755A8B345B0}" destId="{494A627E-15B2-40E2-8685-04ED6FEFB3A0}" srcOrd="1" destOrd="0" presId="urn:microsoft.com/office/officeart/2005/8/layout/process1"/>
    <dgm:cxn modelId="{3F851A42-ED89-4AAE-A8B8-7200A6E09C71}" type="presOf" srcId="{7399CF60-2A0A-4AFF-BEF0-19A6853B8EF6}" destId="{D2E5C97A-40BB-4FD4-A8F9-706F3B0758CB}" srcOrd="0" destOrd="0" presId="urn:microsoft.com/office/officeart/2005/8/layout/process1"/>
    <dgm:cxn modelId="{8FE5B345-07A0-4256-850B-06115509027A}" srcId="{A9B109DD-04B2-410B-B25E-AD234826B908}" destId="{7399CF60-2A0A-4AFF-BEF0-19A6853B8EF6}" srcOrd="0" destOrd="0" parTransId="{6BADB693-D485-4640-8FC4-BF42F17246A0}" sibTransId="{68ABEA4B-5655-4750-9C0E-9755A8B345B0}"/>
    <dgm:cxn modelId="{7CF0247D-5D87-42DD-9C44-0E88613CB468}" type="presOf" srcId="{145FE3DA-8E3B-44A4-896B-C92BFDD99703}" destId="{0C85E275-9378-47FE-A2BC-6CFC7BA85B3D}" srcOrd="0" destOrd="0" presId="urn:microsoft.com/office/officeart/2005/8/layout/process1"/>
    <dgm:cxn modelId="{F9CA8798-6ABB-4D0E-BEF1-643FB026D3D2}" srcId="{A9B109DD-04B2-410B-B25E-AD234826B908}" destId="{DAA46175-1C34-4F0E-AAC0-4B06557D6BD6}" srcOrd="3" destOrd="0" parTransId="{4BDC5A8C-4521-4769-92F4-7E94FE2C1556}" sibTransId="{7476202F-0600-4C64-9664-7539462B9538}"/>
    <dgm:cxn modelId="{CB10BFBA-F325-4866-9421-A8BD29DC8F9B}" type="presOf" srcId="{46C315D8-F996-461B-B6E7-F6D3BFA3B472}" destId="{09161AA4-69C4-41E7-B97A-CDFFF4CCE375}" srcOrd="0" destOrd="0" presId="urn:microsoft.com/office/officeart/2005/8/layout/process1"/>
    <dgm:cxn modelId="{1E0D5CD0-4D31-40DE-864B-D4A28B4358E6}" type="presOf" srcId="{084A8030-1624-4DC9-8ADC-7CEB05BCAD17}" destId="{97B02C0C-AE36-4740-B1C1-B89D5F788235}" srcOrd="0" destOrd="0" presId="urn:microsoft.com/office/officeart/2005/8/layout/process1"/>
    <dgm:cxn modelId="{CE87C4DF-499E-40E6-AF42-00CAE7A57AE7}" type="presOf" srcId="{DAA46175-1C34-4F0E-AAC0-4B06557D6BD6}" destId="{9A5D4236-9FBF-45B1-894E-A734E6C431B7}" srcOrd="0" destOrd="0" presId="urn:microsoft.com/office/officeart/2005/8/layout/process1"/>
    <dgm:cxn modelId="{0B06C7EA-CCD8-4974-9478-5FA041100EA8}" type="presOf" srcId="{DBC21D2B-3192-4D51-A0F3-F29CD630F0AE}" destId="{F8E8B36B-40C5-46E5-8611-BEB1477B3417}" srcOrd="0" destOrd="0" presId="urn:microsoft.com/office/officeart/2005/8/layout/process1"/>
    <dgm:cxn modelId="{B05D0D25-1026-46B2-97A6-6CE7BC3EA35D}" type="presParOf" srcId="{85A16BC8-3B9C-4899-9A09-28AA049767C4}" destId="{D2E5C97A-40BB-4FD4-A8F9-706F3B0758CB}" srcOrd="0" destOrd="0" presId="urn:microsoft.com/office/officeart/2005/8/layout/process1"/>
    <dgm:cxn modelId="{36F3C339-D82F-4AB6-9A40-5CAF9DA401BE}" type="presParOf" srcId="{85A16BC8-3B9C-4899-9A09-28AA049767C4}" destId="{C5820F4E-4A4F-4D92-AED5-0882AC12366F}" srcOrd="1" destOrd="0" presId="urn:microsoft.com/office/officeart/2005/8/layout/process1"/>
    <dgm:cxn modelId="{62F84E81-1591-4319-A346-EACA10A2A3C3}" type="presParOf" srcId="{C5820F4E-4A4F-4D92-AED5-0882AC12366F}" destId="{494A627E-15B2-40E2-8685-04ED6FEFB3A0}" srcOrd="0" destOrd="0" presId="urn:microsoft.com/office/officeart/2005/8/layout/process1"/>
    <dgm:cxn modelId="{3BFD7884-33B1-4324-8E65-FF78DE406632}" type="presParOf" srcId="{85A16BC8-3B9C-4899-9A09-28AA049767C4}" destId="{97B02C0C-AE36-4740-B1C1-B89D5F788235}" srcOrd="2" destOrd="0" presId="urn:microsoft.com/office/officeart/2005/8/layout/process1"/>
    <dgm:cxn modelId="{AEC9E76C-EA86-4520-B272-4318353BD462}" type="presParOf" srcId="{85A16BC8-3B9C-4899-9A09-28AA049767C4}" destId="{09161AA4-69C4-41E7-B97A-CDFFF4CCE375}" srcOrd="3" destOrd="0" presId="urn:microsoft.com/office/officeart/2005/8/layout/process1"/>
    <dgm:cxn modelId="{52597D4B-A83F-47B9-8059-90E5068F0A1D}" type="presParOf" srcId="{09161AA4-69C4-41E7-B97A-CDFFF4CCE375}" destId="{61B57C74-39AF-40FF-83E7-412AB7CBB7E2}" srcOrd="0" destOrd="0" presId="urn:microsoft.com/office/officeart/2005/8/layout/process1"/>
    <dgm:cxn modelId="{301284F0-1E97-4278-B5E1-A50237863220}" type="presParOf" srcId="{85A16BC8-3B9C-4899-9A09-28AA049767C4}" destId="{F8E8B36B-40C5-46E5-8611-BEB1477B3417}" srcOrd="4" destOrd="0" presId="urn:microsoft.com/office/officeart/2005/8/layout/process1"/>
    <dgm:cxn modelId="{329F650D-4D28-4C98-A0C8-3FB57A653ACB}" type="presParOf" srcId="{85A16BC8-3B9C-4899-9A09-28AA049767C4}" destId="{0C85E275-9378-47FE-A2BC-6CFC7BA85B3D}" srcOrd="5" destOrd="0" presId="urn:microsoft.com/office/officeart/2005/8/layout/process1"/>
    <dgm:cxn modelId="{7C982D96-5423-43C2-8A45-9CD67F43123E}" type="presParOf" srcId="{0C85E275-9378-47FE-A2BC-6CFC7BA85B3D}" destId="{D5639254-8801-4A62-A266-EE9E7D06E51D}" srcOrd="0" destOrd="0" presId="urn:microsoft.com/office/officeart/2005/8/layout/process1"/>
    <dgm:cxn modelId="{457BC815-9ACE-43A5-99EB-B50EA9BA6721}" type="presParOf" srcId="{85A16BC8-3B9C-4899-9A09-28AA049767C4}" destId="{9A5D4236-9FBF-45B1-894E-A734E6C431B7}" srcOrd="6"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A788DA-F9B6-4135-802B-ECB2917E8D47}">
      <dsp:nvSpPr>
        <dsp:cNvPr id="0" name=""/>
        <dsp:cNvSpPr/>
      </dsp:nvSpPr>
      <dsp:spPr>
        <a:xfrm>
          <a:off x="0" y="435995"/>
          <a:ext cx="10254342" cy="83508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55EB213-5D64-45C2-9E66-E6C516BFCF9B}">
      <dsp:nvSpPr>
        <dsp:cNvPr id="0" name=""/>
        <dsp:cNvSpPr/>
      </dsp:nvSpPr>
      <dsp:spPr>
        <a:xfrm>
          <a:off x="177688" y="486381"/>
          <a:ext cx="9900724" cy="70848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13" tIns="0" rIns="271313" bIns="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1. Development of COVID-19 Methylation risk (</a:t>
          </a:r>
          <a:r>
            <a:rPr lang="en-US" sz="2400" kern="1200" dirty="0" err="1">
              <a:solidFill>
                <a:schemeClr val="tx1"/>
              </a:solidFill>
            </a:rPr>
            <a:t>CoMeR</a:t>
          </a:r>
          <a:r>
            <a:rPr lang="en-US" sz="2400" kern="1200" dirty="0">
              <a:solidFill>
                <a:schemeClr val="tx1"/>
              </a:solidFill>
            </a:rPr>
            <a:t>) score for Severity</a:t>
          </a:r>
        </a:p>
      </dsp:txBody>
      <dsp:txXfrm>
        <a:off x="212273" y="520966"/>
        <a:ext cx="9831554" cy="639310"/>
      </dsp:txXfrm>
    </dsp:sp>
    <dsp:sp modelId="{EC304BB2-5432-4E17-9C2C-56D82E45ED2B}">
      <dsp:nvSpPr>
        <dsp:cNvPr id="0" name=""/>
        <dsp:cNvSpPr/>
      </dsp:nvSpPr>
      <dsp:spPr>
        <a:xfrm>
          <a:off x="0" y="1746762"/>
          <a:ext cx="10254342" cy="83508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E814301-8B6C-492B-BD1B-497293B2578D}">
      <dsp:nvSpPr>
        <dsp:cNvPr id="0" name=""/>
        <dsp:cNvSpPr/>
      </dsp:nvSpPr>
      <dsp:spPr>
        <a:xfrm>
          <a:off x="177688" y="1805310"/>
          <a:ext cx="9900724" cy="70848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13" tIns="0" rIns="271313" bIns="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2. Validation and Characterization of </a:t>
          </a:r>
          <a:r>
            <a:rPr lang="en-US" sz="2400" kern="1200" dirty="0" err="1">
              <a:solidFill>
                <a:schemeClr val="tx1"/>
              </a:solidFill>
            </a:rPr>
            <a:t>CoMeR</a:t>
          </a:r>
          <a:r>
            <a:rPr lang="en-US" sz="2400" kern="1200" dirty="0">
              <a:solidFill>
                <a:schemeClr val="tx1"/>
              </a:solidFill>
            </a:rPr>
            <a:t> score</a:t>
          </a:r>
        </a:p>
      </dsp:txBody>
      <dsp:txXfrm>
        <a:off x="212273" y="1839895"/>
        <a:ext cx="9831554" cy="639310"/>
      </dsp:txXfrm>
    </dsp:sp>
    <dsp:sp modelId="{9A428865-CCE8-423D-A677-A1F449060615}">
      <dsp:nvSpPr>
        <dsp:cNvPr id="0" name=""/>
        <dsp:cNvSpPr/>
      </dsp:nvSpPr>
      <dsp:spPr>
        <a:xfrm>
          <a:off x="0" y="3065691"/>
          <a:ext cx="10254342" cy="835089"/>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DC0A1D-132C-4F4A-AD95-F7264C59836D}">
      <dsp:nvSpPr>
        <dsp:cNvPr id="0" name=""/>
        <dsp:cNvSpPr/>
      </dsp:nvSpPr>
      <dsp:spPr>
        <a:xfrm>
          <a:off x="177688" y="3124240"/>
          <a:ext cx="9900724" cy="708480"/>
        </a:xfrm>
        <a:prstGeom prst="round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71313" tIns="0" rIns="271313" bIns="0" numCol="1" spcCol="1270" anchor="ctr" anchorCtr="0">
          <a:noAutofit/>
        </a:bodyPr>
        <a:lstStyle/>
        <a:p>
          <a:pPr marL="0" lvl="0" indent="0" algn="ctr" defTabSz="1066800">
            <a:lnSpc>
              <a:spcPct val="90000"/>
            </a:lnSpc>
            <a:spcBef>
              <a:spcPct val="0"/>
            </a:spcBef>
            <a:spcAft>
              <a:spcPct val="35000"/>
            </a:spcAft>
            <a:buNone/>
          </a:pPr>
          <a:r>
            <a:rPr lang="en-US" sz="2400" kern="1200" dirty="0">
              <a:solidFill>
                <a:schemeClr val="tx1"/>
              </a:solidFill>
            </a:rPr>
            <a:t>3. </a:t>
          </a:r>
          <a:r>
            <a:rPr lang="en-US" sz="2400" kern="1200" dirty="0" err="1">
              <a:solidFill>
                <a:schemeClr val="tx1"/>
              </a:solidFill>
            </a:rPr>
            <a:t>ShinyApp</a:t>
          </a:r>
          <a:r>
            <a:rPr lang="en-US" sz="2400" kern="1200" dirty="0">
              <a:solidFill>
                <a:schemeClr val="tx1"/>
              </a:solidFill>
            </a:rPr>
            <a:t> for prediction of </a:t>
          </a:r>
          <a:r>
            <a:rPr lang="en-US" sz="2400" kern="1200" dirty="0" err="1">
              <a:solidFill>
                <a:schemeClr val="tx1"/>
              </a:solidFill>
            </a:rPr>
            <a:t>CoMeR</a:t>
          </a:r>
          <a:endParaRPr lang="en-US" sz="2400" kern="1200" dirty="0">
            <a:solidFill>
              <a:schemeClr val="tx1"/>
            </a:solidFill>
          </a:endParaRPr>
        </a:p>
      </dsp:txBody>
      <dsp:txXfrm>
        <a:off x="212273" y="3158825"/>
        <a:ext cx="9831554" cy="6393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2E5C97A-40BB-4FD4-A8F9-706F3B0758CB}">
      <dsp:nvSpPr>
        <dsp:cNvPr id="0" name=""/>
        <dsp:cNvSpPr/>
      </dsp:nvSpPr>
      <dsp:spPr>
        <a:xfrm>
          <a:off x="1118" y="1248205"/>
          <a:ext cx="1829483" cy="109769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Blood sample</a:t>
          </a:r>
        </a:p>
      </dsp:txBody>
      <dsp:txXfrm>
        <a:off x="33268" y="1280355"/>
        <a:ext cx="1765183" cy="1033390"/>
      </dsp:txXfrm>
    </dsp:sp>
    <dsp:sp modelId="{C5820F4E-4A4F-4D92-AED5-0882AC12366F}">
      <dsp:nvSpPr>
        <dsp:cNvPr id="0" name=""/>
        <dsp:cNvSpPr/>
      </dsp:nvSpPr>
      <dsp:spPr>
        <a:xfrm rot="21576596">
          <a:off x="1961729" y="1562128"/>
          <a:ext cx="278002" cy="453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1961730" y="1653154"/>
        <a:ext cx="194601" cy="272227"/>
      </dsp:txXfrm>
    </dsp:sp>
    <dsp:sp modelId="{97B02C0C-AE36-4740-B1C1-B89D5F788235}">
      <dsp:nvSpPr>
        <dsp:cNvPr id="0" name=""/>
        <dsp:cNvSpPr/>
      </dsp:nvSpPr>
      <dsp:spPr>
        <a:xfrm>
          <a:off x="2355122" y="1232179"/>
          <a:ext cx="1829483" cy="109769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dirty="0">
              <a:solidFill>
                <a:schemeClr val="tx1"/>
              </a:solidFill>
            </a:rPr>
            <a:t>B-value of 3 CpG sites</a:t>
          </a:r>
        </a:p>
      </dsp:txBody>
      <dsp:txXfrm>
        <a:off x="2387272" y="1264329"/>
        <a:ext cx="1765183" cy="1033390"/>
      </dsp:txXfrm>
    </dsp:sp>
    <dsp:sp modelId="{09161AA4-69C4-41E7-B97A-CDFFF4CCE375}">
      <dsp:nvSpPr>
        <dsp:cNvPr id="0" name=""/>
        <dsp:cNvSpPr/>
      </dsp:nvSpPr>
      <dsp:spPr>
        <a:xfrm rot="26273">
          <a:off x="4347914" y="1563731"/>
          <a:ext cx="346232" cy="453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4347916" y="1654076"/>
        <a:ext cx="242362" cy="272227"/>
      </dsp:txXfrm>
    </dsp:sp>
    <dsp:sp modelId="{F8E8B36B-40C5-46E5-8611-BEB1477B3417}">
      <dsp:nvSpPr>
        <dsp:cNvPr id="0" name=""/>
        <dsp:cNvSpPr/>
      </dsp:nvSpPr>
      <dsp:spPr>
        <a:xfrm>
          <a:off x="4837856" y="1248205"/>
          <a:ext cx="1057880" cy="109769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CoMeR score</a:t>
          </a:r>
        </a:p>
      </dsp:txBody>
      <dsp:txXfrm>
        <a:off x="4868840" y="1279189"/>
        <a:ext cx="995912" cy="1035722"/>
      </dsp:txXfrm>
    </dsp:sp>
    <dsp:sp modelId="{0C85E275-9378-47FE-A2BC-6CFC7BA85B3D}">
      <dsp:nvSpPr>
        <dsp:cNvPr id="0" name=""/>
        <dsp:cNvSpPr/>
      </dsp:nvSpPr>
      <dsp:spPr>
        <a:xfrm rot="21526562">
          <a:off x="6061900" y="1551578"/>
          <a:ext cx="352430" cy="45371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00100">
            <a:lnSpc>
              <a:spcPct val="90000"/>
            </a:lnSpc>
            <a:spcBef>
              <a:spcPct val="0"/>
            </a:spcBef>
            <a:spcAft>
              <a:spcPct val="35000"/>
            </a:spcAft>
            <a:buNone/>
          </a:pPr>
          <a:endParaRPr lang="en-US" sz="1800" kern="1200"/>
        </a:p>
      </dsp:txBody>
      <dsp:txXfrm>
        <a:off x="6061912" y="1643449"/>
        <a:ext cx="246701" cy="272227"/>
      </dsp:txXfrm>
    </dsp:sp>
    <dsp:sp modelId="{9A5D4236-9FBF-45B1-894E-A734E6C431B7}">
      <dsp:nvSpPr>
        <dsp:cNvPr id="0" name=""/>
        <dsp:cNvSpPr/>
      </dsp:nvSpPr>
      <dsp:spPr>
        <a:xfrm>
          <a:off x="6560549" y="1203156"/>
          <a:ext cx="1829483" cy="1097690"/>
        </a:xfrm>
        <a:prstGeom prst="roundRect">
          <a:avLst>
            <a:gd name="adj" fmla="val 10000"/>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US" sz="2200" kern="1200">
              <a:solidFill>
                <a:schemeClr val="tx1"/>
              </a:solidFill>
            </a:rPr>
            <a:t>Severe/Mild</a:t>
          </a:r>
        </a:p>
      </dsp:txBody>
      <dsp:txXfrm>
        <a:off x="6592699" y="1235306"/>
        <a:ext cx="1765183" cy="103339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atin typeface="Calibri" panose="020F0502020204030204" pitchFamily="34" charset="0"/>
              </a:defRPr>
            </a:lvl1pPr>
          </a:lstStyle>
          <a:p>
            <a:endParaRPr lang="en-US" dirty="0"/>
          </a:p>
        </p:txBody>
      </p:sp>
      <p:sp>
        <p:nvSpPr>
          <p:cNvPr id="3" name="Date Placeholder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atin typeface="Calibri" panose="020F0502020204030204" pitchFamily="34" charset="0"/>
              </a:defRPr>
            </a:lvl1pPr>
          </a:lstStyle>
          <a:p>
            <a:fld id="{3EFD42F7-718C-4B98-AAEC-167E6DDD60A7}" type="datetimeFigureOut">
              <a:rPr lang="en-US" smtClean="0"/>
              <a:pPr/>
              <a:t>11/4/2025</a:t>
            </a:fld>
            <a:endParaRPr lang="en-US" dirty="0"/>
          </a:p>
        </p:txBody>
      </p:sp>
      <p:sp>
        <p:nvSpPr>
          <p:cNvPr id="4" name="Slide Image Placeholder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atin typeface="Calibri" panose="020F0502020204030204" pitchFamily="34" charset="0"/>
              </a:defRPr>
            </a:lvl1pPr>
          </a:lstStyle>
          <a:p>
            <a:endParaRPr lang="en-US" dirty="0"/>
          </a:p>
        </p:txBody>
      </p:sp>
      <p:sp>
        <p:nvSpPr>
          <p:cNvPr id="7" name="Slide Number Placeholder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atin typeface="Calibri" panose="020F0502020204030204" pitchFamily="34" charset="0"/>
              </a:defRPr>
            </a:lvl1pPr>
          </a:lstStyle>
          <a:p>
            <a:fld id="{21B2AA4F-B828-4D7C-AFD3-893933DAFCB4}" type="slidenum">
              <a:rPr lang="en-US" smtClean="0"/>
              <a:pPr/>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panose="020F0502020204030204" pitchFamily="34" charset="0"/>
        <a:ea typeface="+mn-ea"/>
        <a:cs typeface="+mn-cs"/>
      </a:defRPr>
    </a:lvl1pPr>
    <a:lvl2pPr marL="457200" algn="l" defTabSz="914400" rtl="0" eaLnBrk="1" latinLnBrk="0" hangingPunct="1">
      <a:defRPr sz="1200" kern="1200">
        <a:solidFill>
          <a:schemeClr val="tx1"/>
        </a:solidFill>
        <a:latin typeface="Calibri" panose="020F0502020204030204" pitchFamily="34" charset="0"/>
        <a:ea typeface="+mn-ea"/>
        <a:cs typeface="+mn-cs"/>
      </a:defRPr>
    </a:lvl2pPr>
    <a:lvl3pPr marL="914400" algn="l" defTabSz="914400" rtl="0" eaLnBrk="1" latinLnBrk="0" hangingPunct="1">
      <a:defRPr sz="1200" kern="1200">
        <a:solidFill>
          <a:schemeClr val="tx1"/>
        </a:solidFill>
        <a:latin typeface="Calibri" panose="020F0502020204030204" pitchFamily="34" charset="0"/>
        <a:ea typeface="+mn-ea"/>
        <a:cs typeface="+mn-cs"/>
      </a:defRPr>
    </a:lvl3pPr>
    <a:lvl4pPr marL="1371600" algn="l" defTabSz="914400" rtl="0" eaLnBrk="1" latinLnBrk="0" hangingPunct="1">
      <a:defRPr sz="1200" kern="1200">
        <a:solidFill>
          <a:schemeClr val="tx1"/>
        </a:solidFill>
        <a:latin typeface="Calibri" panose="020F0502020204030204" pitchFamily="34" charset="0"/>
        <a:ea typeface="+mn-ea"/>
        <a:cs typeface="+mn-cs"/>
      </a:defRPr>
    </a:lvl4pPr>
    <a:lvl5pPr marL="1828800" algn="l" defTabSz="914400" rtl="0" eaLnBrk="1" latinLnBrk="0" hangingPunct="1">
      <a:defRPr sz="1200" kern="1200">
        <a:solidFill>
          <a:schemeClr val="tx1"/>
        </a:solidFill>
        <a:latin typeface="Calibri" panose="020F05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r>
              <a:rPr lang="en-US" dirty="0"/>
              <a:t>This slide gives an overview of our strategy to identify DNA methylation changes associated with death from prostate cancer. To avoid the limitations of previous studies, we used WGBS in our discovery stage to obtain a more comprehensive assessment of the genome and used 2 cohorts with long-term follow up to allow enough time for metastasis and death to occur: a median of 19.5 years in the discovery and 15 years in the validation cohort.</a:t>
            </a:r>
          </a:p>
          <a:p>
            <a:endParaRPr lang="en-US" dirty="0"/>
          </a:p>
          <a:p>
            <a:r>
              <a:rPr lang="en-US" dirty="0"/>
              <a:t>I’ll now walk you through these steps in more detail and share the results. </a:t>
            </a:r>
          </a:p>
          <a:p>
            <a:endParaRPr lang="en-US" dirty="0"/>
          </a:p>
          <a:p>
            <a:endParaRPr lang="en-US" dirty="0"/>
          </a:p>
        </p:txBody>
      </p:sp>
      <p:sp>
        <p:nvSpPr>
          <p:cNvPr id="4" name="Slide Number Placeholder 3"/>
          <p:cNvSpPr>
            <a:spLocks noGrp="1"/>
          </p:cNvSpPr>
          <p:nvPr>
            <p:ph type="sldNum" sz="quarter" idx="5"/>
          </p:nvPr>
        </p:nvSpPr>
        <p:spPr/>
        <p:txBody>
          <a:bodyPr/>
          <a:lstStyle/>
          <a:p>
            <a:fld id="{05E8914A-FA64-9A45-83B7-EE3C3A2439F3}" type="slidenum">
              <a:rPr lang="en-US" smtClean="0"/>
              <a:t>36</a:t>
            </a:fld>
            <a:endParaRPr lang="en-US"/>
          </a:p>
        </p:txBody>
      </p:sp>
    </p:spTree>
    <p:extLst>
      <p:ext uri="{BB962C8B-B14F-4D97-AF65-F5344CB8AC3E}">
        <p14:creationId xmlns:p14="http://schemas.microsoft.com/office/powerpoint/2010/main" val="21374194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81013" y="1279525"/>
            <a:ext cx="6140450" cy="34544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97A986E2-2F3D-45B6-81ED-9A8F24064579}" type="slidenum">
              <a:rPr lang="en-US" smtClean="0"/>
              <a:t>45</a:t>
            </a:fld>
            <a:endParaRPr lang="en-US"/>
          </a:p>
        </p:txBody>
      </p:sp>
    </p:spTree>
    <p:extLst>
      <p:ext uri="{BB962C8B-B14F-4D97-AF65-F5344CB8AC3E}">
        <p14:creationId xmlns:p14="http://schemas.microsoft.com/office/powerpoint/2010/main" val="15490656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FDE934FF-F4E1-47C5-9CA5-30A81DDE2B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p:cNvSpPr>
            <a:spLocks noGrp="1"/>
          </p:cNvSpPr>
          <p:nvPr>
            <p:ph type="dt" sz="half" idx="10"/>
          </p:nvPr>
        </p:nvSpPr>
        <p:spPr/>
        <p:txBody>
          <a:bodyPr/>
          <a:lstStyle/>
          <a:p>
            <a:fld id="{FDE934FF-F4E1-47C5-9CA5-30A81DDE2BE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DE934FF-F4E1-47C5-9CA5-30A81DDE2B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FDE934FF-F4E1-47C5-9CA5-30A81DDE2BE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DE934FF-F4E1-47C5-9CA5-30A81DDE2BE4}" type="datetimeFigureOut">
              <a:rPr lang="en-US" smtClean="0"/>
              <a:t>11/4/2025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FDE934FF-F4E1-47C5-9CA5-30A81DDE2BE4}" type="datetimeFigureOut">
              <a:rPr lang="en-US" smtClean="0"/>
              <a:t>11/4/2025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DE934FF-F4E1-47C5-9CA5-30A81DDE2BE4}" type="datetimeFigureOut">
              <a:rPr lang="en-US" smtClean="0"/>
              <a:t>11/4/2025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DE934FF-F4E1-47C5-9CA5-30A81DDE2BE4}" type="datetimeFigureOut">
              <a:rPr lang="en-US" smtClean="0"/>
              <a:t>11/4/2025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DE934FF-F4E1-47C5-9CA5-30A81DDE2BE4}" type="datetimeFigureOut">
              <a:rPr lang="en-US" smtClean="0"/>
              <a:t>11/4/2025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3561BA9-CDCF-4958-B8AB-66F3BF063E13}"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panose="020F0502020204030204" pitchFamily="34" charset="0"/>
              </a:defRPr>
            </a:lvl1pPr>
          </a:lstStyle>
          <a:p>
            <a:fld id="{FDE934FF-F4E1-47C5-9CA5-30A81DDE2BE4}" type="datetimeFigureOut">
              <a:rPr lang="en-US" smtClean="0"/>
              <a:pPr/>
              <a:t>11/4/2025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panose="020F050202020403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panose="020F0502020204030204" pitchFamily="34" charset="0"/>
              </a:defRPr>
            </a:lvl1pPr>
          </a:lstStyle>
          <a:p>
            <a:fld id="{B3561BA9-CDCF-4958-B8AB-66F3BF063E1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defTabSz="914400" rtl="0" eaLnBrk="1" latinLnBrk="0" hangingPunct="1">
        <a:lnSpc>
          <a:spcPct val="90000"/>
        </a:lnSpc>
        <a:spcBef>
          <a:spcPct val="0"/>
        </a:spcBef>
        <a:buNone/>
        <a:defRPr sz="4400" kern="1200">
          <a:solidFill>
            <a:schemeClr val="tx1"/>
          </a:solidFill>
          <a:latin typeface="Calibri" panose="020F05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pitchFamily="34" charset="0"/>
        <a:buChar char="•"/>
        <a:defRPr sz="2800" kern="1200">
          <a:solidFill>
            <a:schemeClr val="tx1"/>
          </a:solidFill>
          <a:latin typeface="Calibri" panose="020F0502020204030204" pitchFamily="34" charset="0"/>
          <a:ea typeface="+mn-ea"/>
          <a:cs typeface="+mn-cs"/>
        </a:defRPr>
      </a:lvl1pPr>
      <a:lvl2pPr marL="685800" indent="-228600" algn="l" defTabSz="914400" rtl="0" eaLnBrk="1" latinLnBrk="0" hangingPunct="1">
        <a:lnSpc>
          <a:spcPct val="90000"/>
        </a:lnSpc>
        <a:spcBef>
          <a:spcPts val="500"/>
        </a:spcBef>
        <a:buFont typeface="Arial" panose="02080604020202020204" pitchFamily="34" charset="0"/>
        <a:buChar char="•"/>
        <a:defRPr sz="2400" kern="1200">
          <a:solidFill>
            <a:schemeClr val="tx1"/>
          </a:solidFill>
          <a:latin typeface="Calibri" panose="020F0502020204030204" pitchFamily="34" charset="0"/>
          <a:ea typeface="+mn-ea"/>
          <a:cs typeface="+mn-cs"/>
        </a:defRPr>
      </a:lvl2pPr>
      <a:lvl3pPr marL="1143000" indent="-228600" algn="l" defTabSz="914400" rtl="0" eaLnBrk="1" latinLnBrk="0" hangingPunct="1">
        <a:lnSpc>
          <a:spcPct val="90000"/>
        </a:lnSpc>
        <a:spcBef>
          <a:spcPts val="500"/>
        </a:spcBef>
        <a:buFont typeface="Arial" panose="02080604020202020204" pitchFamily="34" charset="0"/>
        <a:buChar char="•"/>
        <a:defRPr sz="2000" kern="1200">
          <a:solidFill>
            <a:schemeClr val="tx1"/>
          </a:solidFill>
          <a:latin typeface="Calibri" panose="020F0502020204030204" pitchFamily="34" charset="0"/>
          <a:ea typeface="+mn-ea"/>
          <a:cs typeface="+mn-cs"/>
        </a:defRPr>
      </a:lvl3pPr>
      <a:lvl4pPr marL="1600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Calibri" panose="020F0502020204030204" pitchFamily="34" charset="0"/>
          <a:ea typeface="+mn-ea"/>
          <a:cs typeface="+mn-cs"/>
        </a:defRPr>
      </a:lvl4pPr>
      <a:lvl5pPr marL="20574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Calibri" panose="020F0502020204030204" pitchFamily="34" charset="0"/>
          <a:ea typeface="+mn-ea"/>
          <a:cs typeface="+mn-cs"/>
        </a:defRPr>
      </a:lvl5pPr>
      <a:lvl6pPr marL="25146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mailto:luu.p.loi@googlemail.com"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hyperlink" Target="https://en.wikipedia.org/wiki/Epigenetics" TargetMode="Externa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hyperlink" Target="https://doi.org/10.1016/j.molcel.2019.08.025" TargetMode="External"/><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hyperlink" Target="https://learn.genetics.utah.edu/content/epigenetics/twins" TargetMode="Externa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hyperlink" Target="https://www.cbc.ca/news/health/identical-twins-differences-focus-of-epigenetics-studies-1.2849795"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fi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www.nature.com/articles/nature26000"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www.nature.com/articles/nature26000" TargetMode="External"/><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hyperlink" Target="https://onlinelibrary.wiley.com/doi/10.1002/gcc.23041" TargetMode="External"/><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mailto:luu.p.loi@googlemail.com"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13">
            <a:extLst>
              <a:ext uri="{FF2B5EF4-FFF2-40B4-BE49-F238E27FC236}">
                <a16:creationId xmlns:a16="http://schemas.microsoft.com/office/drawing/2014/main" id="{2111B97A-2FB0-4625-8C2E-CDCB1AF683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6" name="Group 15">
            <a:extLst>
              <a:ext uri="{FF2B5EF4-FFF2-40B4-BE49-F238E27FC236}">
                <a16:creationId xmlns:a16="http://schemas.microsoft.com/office/drawing/2014/main" id="{B83D307E-DF68-43F8-97CE-0AAE950A712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71255" y="-1"/>
            <a:ext cx="7649490" cy="5728133"/>
            <a:chOff x="329184" y="1"/>
            <a:chExt cx="524256" cy="5728133"/>
          </a:xfrm>
        </p:grpSpPr>
        <p:cxnSp>
          <p:nvCxnSpPr>
            <p:cNvPr id="27" name="Straight Connector 16">
              <a:extLst>
                <a:ext uri="{FF2B5EF4-FFF2-40B4-BE49-F238E27FC236}">
                  <a16:creationId xmlns:a16="http://schemas.microsoft.com/office/drawing/2014/main" id="{5546E3D2-37BF-4528-9851-2B2F628234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28134"/>
              <a:ext cx="523824"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8" name="Rectangle 17">
              <a:extLst>
                <a:ext uri="{FF2B5EF4-FFF2-40B4-BE49-F238E27FC236}">
                  <a16:creationId xmlns:a16="http://schemas.microsoft.com/office/drawing/2014/main" id="{752A0C69-DC4E-4FC0-843C-BAA27B3A56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0" name="Rectangle 19">
            <a:extLst>
              <a:ext uri="{FF2B5EF4-FFF2-40B4-BE49-F238E27FC236}">
                <a16:creationId xmlns:a16="http://schemas.microsoft.com/office/drawing/2014/main" id="{8ED94938-268E-4C0A-A08A-B3980C78BA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464" y="318045"/>
            <a:ext cx="10999072" cy="5325139"/>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60232" y="1129867"/>
            <a:ext cx="10071536" cy="2049912"/>
          </a:xfrm>
        </p:spPr>
        <p:txBody>
          <a:bodyPr vert="horz" lIns="91440" tIns="45720" rIns="91440" bIns="45720" rtlCol="0" anchor="b">
            <a:noAutofit/>
          </a:bodyPr>
          <a:lstStyle/>
          <a:p>
            <a:r>
              <a:rPr lang="en-US" altLang="en-US" sz="4000" b="1" dirty="0">
                <a:solidFill>
                  <a:srgbClr val="0070C0"/>
                </a:solidFill>
              </a:rPr>
              <a:t>Introduction to</a:t>
            </a:r>
            <a:br>
              <a:rPr lang="en-US" altLang="en-US" sz="4000" b="1" dirty="0">
                <a:solidFill>
                  <a:srgbClr val="0070C0"/>
                </a:solidFill>
              </a:rPr>
            </a:br>
            <a:r>
              <a:rPr lang="en-US" altLang="en-US" sz="8000" b="1" dirty="0">
                <a:solidFill>
                  <a:srgbClr val="0070C0"/>
                </a:solidFill>
              </a:rPr>
              <a:t>Cancer Epigenetics</a:t>
            </a:r>
            <a:endParaRPr lang="en-US" altLang="en-US" sz="4000" b="1" dirty="0">
              <a:solidFill>
                <a:srgbClr val="0070C0"/>
              </a:solidFill>
            </a:endParaRPr>
          </a:p>
        </p:txBody>
      </p:sp>
      <p:sp>
        <p:nvSpPr>
          <p:cNvPr id="7" name="Subtitle 2"/>
          <p:cNvSpPr>
            <a:spLocks noGrp="1"/>
          </p:cNvSpPr>
          <p:nvPr/>
        </p:nvSpPr>
        <p:spPr>
          <a:xfrm>
            <a:off x="1130989" y="3858986"/>
            <a:ext cx="10071536" cy="1332540"/>
          </a:xfrm>
          <a:prstGeom prst="rect">
            <a:avLst/>
          </a:prstGeom>
        </p:spPr>
        <p:txBody>
          <a:bodyPr vert="horz" lIns="91440" tIns="45720" rIns="91440" bIns="45720" rtlCol="0" anchor="t">
            <a:no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r>
              <a:rPr lang="vi-VN" altLang="en-US" dirty="0">
                <a:latin typeface="Calibri" panose="020F0502020204030204" pitchFamily="34" charset="0"/>
              </a:rPr>
              <a:t> </a:t>
            </a:r>
            <a:r>
              <a:rPr lang="en-US" altLang="en-US" dirty="0">
                <a:latin typeface="Calibri" panose="020F0502020204030204" pitchFamily="34" charset="0"/>
              </a:rPr>
              <a:t>Nov</a:t>
            </a:r>
            <a:r>
              <a:rPr lang="vi-VN" altLang="en-US" dirty="0">
                <a:latin typeface="Calibri" panose="020F0502020204030204" pitchFamily="34" charset="0"/>
              </a:rPr>
              <a:t> </a:t>
            </a:r>
            <a:r>
              <a:rPr lang="en-GB" altLang="en-US" dirty="0">
                <a:latin typeface="Calibri" panose="020F0502020204030204" pitchFamily="34" charset="0"/>
              </a:rPr>
              <a:t>02 </a:t>
            </a:r>
            <a:r>
              <a:rPr lang="vi-VN" altLang="en-US" dirty="0">
                <a:latin typeface="Calibri" panose="020F0502020204030204" pitchFamily="34" charset="0"/>
              </a:rPr>
              <a:t>202</a:t>
            </a:r>
            <a:r>
              <a:rPr lang="en-GB" altLang="en-US" dirty="0">
                <a:latin typeface="Calibri" panose="020F0502020204030204" pitchFamily="34" charset="0"/>
              </a:rPr>
              <a:t>5</a:t>
            </a:r>
            <a:endParaRPr lang="en-US" altLang="en-US" dirty="0"/>
          </a:p>
          <a:p>
            <a:r>
              <a:rPr lang="en-US" altLang="en-US" dirty="0"/>
              <a:t>Phuc Loi Luu, PhD</a:t>
            </a:r>
          </a:p>
          <a:p>
            <a:r>
              <a:rPr lang="en-US" altLang="en-US" dirty="0"/>
              <a:t>Email: </a:t>
            </a:r>
            <a:r>
              <a:rPr lang="en-US" altLang="en-US" dirty="0">
                <a:hlinkClick r:id="rId2"/>
              </a:rPr>
              <a:t>luu.p.loi@googlemail.com</a:t>
            </a:r>
            <a:endParaRPr lang="en-US" altLang="en-US" dirty="0"/>
          </a:p>
          <a:p>
            <a:r>
              <a:rPr lang="en-US" altLang="en-US" dirty="0" err="1"/>
              <a:t>Zalo</a:t>
            </a:r>
            <a:r>
              <a:rPr lang="en-US" altLang="en-US" dirty="0"/>
              <a:t>: 0901802182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9C3C916-A46A-97AD-E228-A8645C7ED85F}"/>
              </a:ext>
            </a:extLst>
          </p:cNvPr>
          <p:cNvSpPr/>
          <p:nvPr/>
        </p:nvSpPr>
        <p:spPr>
          <a:xfrm>
            <a:off x="0" y="5384381"/>
            <a:ext cx="12192000" cy="15069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2" name="Title 1">
            <a:extLst>
              <a:ext uri="{FF2B5EF4-FFF2-40B4-BE49-F238E27FC236}">
                <a16:creationId xmlns:a16="http://schemas.microsoft.com/office/drawing/2014/main" id="{7CA8CBBC-5212-4C4D-4800-43F4AD25E729}"/>
              </a:ext>
            </a:extLst>
          </p:cNvPr>
          <p:cNvSpPr>
            <a:spLocks noGrp="1"/>
          </p:cNvSpPr>
          <p:nvPr>
            <p:ph type="title"/>
          </p:nvPr>
        </p:nvSpPr>
        <p:spPr>
          <a:xfrm>
            <a:off x="1302656" y="155714"/>
            <a:ext cx="9437914" cy="841729"/>
          </a:xfrm>
        </p:spPr>
        <p:txBody>
          <a:bodyPr>
            <a:normAutofit/>
          </a:bodyPr>
          <a:lstStyle/>
          <a:p>
            <a:pPr algn="ctr"/>
            <a:r>
              <a:rPr lang="en-US" sz="4800" b="1" dirty="0">
                <a:solidFill>
                  <a:srgbClr val="0070C0"/>
                </a:solidFill>
              </a:rPr>
              <a:t>Central Dogma</a:t>
            </a:r>
          </a:p>
        </p:txBody>
      </p:sp>
      <p:sp>
        <p:nvSpPr>
          <p:cNvPr id="3" name="TextBox 2">
            <a:extLst>
              <a:ext uri="{FF2B5EF4-FFF2-40B4-BE49-F238E27FC236}">
                <a16:creationId xmlns:a16="http://schemas.microsoft.com/office/drawing/2014/main" id="{6F5BEF2B-3CFE-5574-4ABC-E7FDB8B6E07D}"/>
              </a:ext>
            </a:extLst>
          </p:cNvPr>
          <p:cNvSpPr txBox="1"/>
          <p:nvPr/>
        </p:nvSpPr>
        <p:spPr>
          <a:xfrm>
            <a:off x="574853" y="6317021"/>
            <a:ext cx="2417683" cy="230832"/>
          </a:xfrm>
          <a:prstGeom prst="rect">
            <a:avLst/>
          </a:prstGeom>
          <a:noFill/>
        </p:spPr>
        <p:txBody>
          <a:bodyPr wrap="square">
            <a:spAutoFit/>
          </a:bodyPr>
          <a:lstStyle/>
          <a:p>
            <a:r>
              <a:rPr lang="en-US" sz="900" b="0" i="0" dirty="0">
                <a:solidFill>
                  <a:srgbClr val="000000"/>
                </a:solidFill>
                <a:effectLst/>
                <a:latin typeface="Calibri Light" panose="020F0302020204030204" pitchFamily="34" charset="0"/>
              </a:rPr>
              <a:t>10.5772/intechopen.71769</a:t>
            </a:r>
            <a:endParaRPr lang="en-US" sz="900" dirty="0">
              <a:latin typeface="Calibri Light" panose="020F0302020204030204" pitchFamily="34" charset="0"/>
            </a:endParaRPr>
          </a:p>
        </p:txBody>
      </p:sp>
      <p:pic>
        <p:nvPicPr>
          <p:cNvPr id="1026" name="Picture 2" descr="Figure 1.Omics technologies have accelerated our understanding of the complex molecular interactions in biological systems.">
            <a:extLst>
              <a:ext uri="{FF2B5EF4-FFF2-40B4-BE49-F238E27FC236}">
                <a16:creationId xmlns:a16="http://schemas.microsoft.com/office/drawing/2014/main" id="{B9948071-8357-F05A-720F-702C209D0412}"/>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9845" y="1076536"/>
            <a:ext cx="10893941" cy="2441499"/>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7B535F71-61E4-384A-7B2D-163B2AD523AC}"/>
              </a:ext>
            </a:extLst>
          </p:cNvPr>
          <p:cNvSpPr txBox="1"/>
          <p:nvPr/>
        </p:nvSpPr>
        <p:spPr>
          <a:xfrm>
            <a:off x="559562" y="3658163"/>
            <a:ext cx="2417683" cy="1431161"/>
          </a:xfrm>
          <a:prstGeom prst="rect">
            <a:avLst/>
          </a:prstGeom>
          <a:noFill/>
          <a:ln w="19050" cap="rnd">
            <a:solidFill>
              <a:schemeClr val="accent1"/>
            </a:solidFill>
            <a:extLst>
              <a:ext uri="{C807C97D-BFC1-408E-A445-0C87EB9F89A2}">
                <ask:lineSketchStyleProps xmlns:ask="http://schemas.microsoft.com/office/drawing/2018/sketchyshapes" sd="1219033472">
                  <a:custGeom>
                    <a:avLst/>
                    <a:gdLst>
                      <a:gd name="connsiteX0" fmla="*/ 0 w 2417683"/>
                      <a:gd name="connsiteY0" fmla="*/ 0 h 1431161"/>
                      <a:gd name="connsiteX1" fmla="*/ 2417683 w 2417683"/>
                      <a:gd name="connsiteY1" fmla="*/ 0 h 1431161"/>
                      <a:gd name="connsiteX2" fmla="*/ 2417683 w 2417683"/>
                      <a:gd name="connsiteY2" fmla="*/ 1431161 h 1431161"/>
                      <a:gd name="connsiteX3" fmla="*/ 0 w 2417683"/>
                      <a:gd name="connsiteY3" fmla="*/ 1431161 h 1431161"/>
                      <a:gd name="connsiteX4" fmla="*/ 0 w 2417683"/>
                      <a:gd name="connsiteY4" fmla="*/ 0 h 1431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7683" h="1431161" extrusionOk="0">
                        <a:moveTo>
                          <a:pt x="0" y="0"/>
                        </a:moveTo>
                        <a:cubicBezTo>
                          <a:pt x="450879" y="118645"/>
                          <a:pt x="1421577" y="116012"/>
                          <a:pt x="2417683" y="0"/>
                        </a:cubicBezTo>
                        <a:cubicBezTo>
                          <a:pt x="2298412" y="472790"/>
                          <a:pt x="2310733" y="925072"/>
                          <a:pt x="2417683" y="1431161"/>
                        </a:cubicBezTo>
                        <a:cubicBezTo>
                          <a:pt x="1501515" y="1565761"/>
                          <a:pt x="678862" y="1273965"/>
                          <a:pt x="0" y="1431161"/>
                        </a:cubicBezTo>
                        <a:cubicBezTo>
                          <a:pt x="-960" y="775802"/>
                          <a:pt x="86719" y="447001"/>
                          <a:pt x="0" y="0"/>
                        </a:cubicBezTo>
                        <a:close/>
                      </a:path>
                    </a:pathLst>
                  </a:custGeom>
                  <ask:type>
                    <ask:lineSketchNone/>
                  </ask:type>
                </ask:lineSketchStyleProps>
              </a:ext>
            </a:extLst>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FFFF00"/>
                </a:highlight>
                <a:latin typeface="Calibri Light" panose="020F0302020204030204" pitchFamily="34" charset="0"/>
                <a:cs typeface="Calibri Light" panose="020F0302020204030204" pitchFamily="34" charset="0"/>
              </a:rPr>
              <a:t>PAH gene</a:t>
            </a:r>
          </a:p>
          <a:p>
            <a:r>
              <a:rPr lang="en-US" sz="2000" dirty="0">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T</a:t>
            </a:r>
            <a:r>
              <a:rPr lang="en-US" sz="2000" dirty="0">
                <a:latin typeface="Calibri Light" panose="020F0302020204030204" pitchFamily="34" charset="0"/>
                <a:cs typeface="Calibri Light" panose="020F0302020204030204" pitchFamily="34" charset="0"/>
              </a:rPr>
              <a:t>CGAT…</a:t>
            </a:r>
          </a:p>
          <a:p>
            <a:r>
              <a:rPr lang="en-US" sz="2000" dirty="0">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latin typeface="Calibri Light" panose="020F0302020204030204" pitchFamily="34" charset="0"/>
                <a:cs typeface="Calibri Light" panose="020F0302020204030204" pitchFamily="34" charset="0"/>
              </a:rPr>
              <a:t>CGAT…</a:t>
            </a:r>
          </a:p>
          <a:p>
            <a:endParaRPr lang="en-US" dirty="0">
              <a:latin typeface="Calibri Light" panose="020F0302020204030204" pitchFamily="34" charset="0"/>
              <a:cs typeface="Calibri Light" panose="020F0302020204030204" pitchFamily="34" charset="0"/>
            </a:endParaRPr>
          </a:p>
          <a:p>
            <a:r>
              <a:rPr lang="fr-FR" sz="1100" b="1" dirty="0">
                <a:latin typeface="Calibri Light" panose="020F0302020204030204" pitchFamily="34" charset="0"/>
                <a:cs typeface="Calibri Light" panose="020F0302020204030204" pitchFamily="34" charset="0"/>
              </a:rPr>
              <a:t>NM_000277.3(PAH):c.971T&gt;A</a:t>
            </a:r>
            <a:endParaRPr lang="en-US" sz="1100" b="1" dirty="0">
              <a:latin typeface="Calibri Light" panose="020F0302020204030204" pitchFamily="34" charset="0"/>
              <a:cs typeface="Calibri Light" panose="020F0302020204030204" pitchFamily="34" charset="0"/>
            </a:endParaRPr>
          </a:p>
        </p:txBody>
      </p:sp>
      <p:sp>
        <p:nvSpPr>
          <p:cNvPr id="10" name="TextBox 9">
            <a:extLst>
              <a:ext uri="{FF2B5EF4-FFF2-40B4-BE49-F238E27FC236}">
                <a16:creationId xmlns:a16="http://schemas.microsoft.com/office/drawing/2014/main" id="{909DC164-0BAA-7CDA-7A3E-A04E24BFB6B1}"/>
              </a:ext>
            </a:extLst>
          </p:cNvPr>
          <p:cNvSpPr txBox="1"/>
          <p:nvPr/>
        </p:nvSpPr>
        <p:spPr>
          <a:xfrm>
            <a:off x="3386921" y="3658163"/>
            <a:ext cx="2417683" cy="1431161"/>
          </a:xfrm>
          <a:prstGeom prst="rect">
            <a:avLst/>
          </a:prstGeom>
          <a:noFill/>
          <a:ln w="19050">
            <a:solidFill>
              <a:schemeClr val="accent1"/>
            </a:solidFill>
          </a:ln>
        </p:spPr>
        <p:txBody>
          <a:bodyPr wrap="square" rtlCol="0">
            <a:spAutoFit/>
          </a:bodyPr>
          <a:lstStyle/>
          <a:p>
            <a:pPr algn="ctr"/>
            <a:r>
              <a:rPr lang="en-US" dirty="0">
                <a:latin typeface="Calibri Light" panose="020F0302020204030204" pitchFamily="34" charset="0"/>
                <a:cs typeface="Calibri Light" panose="020F0302020204030204" pitchFamily="34" charset="0"/>
              </a:rPr>
              <a:t>    </a:t>
            </a:r>
            <a:r>
              <a:rPr lang="en-US" dirty="0">
                <a:highlight>
                  <a:srgbClr val="00FF00"/>
                </a:highlight>
                <a:latin typeface="Calibri Light" panose="020F0302020204030204" pitchFamily="34" charset="0"/>
                <a:cs typeface="Calibri Light" panose="020F0302020204030204" pitchFamily="34" charset="0"/>
              </a:rPr>
              <a:t>PAH mRNA</a:t>
            </a:r>
          </a:p>
          <a:p>
            <a:r>
              <a:rPr lang="en-US" sz="2000" dirty="0">
                <a:latin typeface="Calibri Light" panose="020F0302020204030204" pitchFamily="34" charset="0"/>
                <a:cs typeface="Calibri Light" panose="020F0302020204030204" pitchFamily="34" charset="0"/>
              </a:rPr>
              <a:t>Ref  …A</a:t>
            </a:r>
            <a:r>
              <a:rPr lang="en-US" sz="2000" b="1" dirty="0">
                <a:solidFill>
                  <a:schemeClr val="accent6"/>
                </a:solidFill>
                <a:latin typeface="Calibri Light" panose="020F0302020204030204" pitchFamily="34" charset="0"/>
                <a:cs typeface="Calibri Light" panose="020F0302020204030204" pitchFamily="34" charset="0"/>
              </a:rPr>
              <a:t>U</a:t>
            </a:r>
            <a:r>
              <a:rPr lang="en-US" sz="2000" dirty="0">
                <a:latin typeface="Calibri Light" panose="020F0302020204030204" pitchFamily="34" charset="0"/>
                <a:cs typeface="Calibri Light" panose="020F0302020204030204" pitchFamily="34" charset="0"/>
              </a:rPr>
              <a:t>CGAU…</a:t>
            </a:r>
          </a:p>
          <a:p>
            <a:r>
              <a:rPr lang="en-US" sz="2000" dirty="0">
                <a:latin typeface="Calibri Light" panose="020F0302020204030204" pitchFamily="34" charset="0"/>
                <a:cs typeface="Calibri Light" panose="020F0302020204030204" pitchFamily="34" charset="0"/>
              </a:rPr>
              <a:t>P1   …A</a:t>
            </a:r>
            <a:r>
              <a:rPr lang="en-US" sz="2000" b="1" dirty="0">
                <a:solidFill>
                  <a:srgbClr val="FF0000"/>
                </a:solidFill>
                <a:latin typeface="Calibri Light" panose="020F0302020204030204" pitchFamily="34" charset="0"/>
                <a:cs typeface="Calibri Light" panose="020F0302020204030204" pitchFamily="34" charset="0"/>
              </a:rPr>
              <a:t>A</a:t>
            </a:r>
            <a:r>
              <a:rPr lang="en-US" sz="2000" dirty="0">
                <a:latin typeface="Calibri Light" panose="020F0302020204030204" pitchFamily="34" charset="0"/>
                <a:cs typeface="Calibri Light" panose="020F0302020204030204" pitchFamily="34" charset="0"/>
              </a:rPr>
              <a:t>CGAU…</a:t>
            </a:r>
          </a:p>
          <a:p>
            <a:endParaRPr lang="en-US" dirty="0">
              <a:latin typeface="Calibri Light" panose="020F0302020204030204" pitchFamily="34" charset="0"/>
              <a:cs typeface="Calibri Light" panose="020F0302020204030204" pitchFamily="34" charset="0"/>
            </a:endParaRPr>
          </a:p>
          <a:p>
            <a:r>
              <a:rPr lang="fr-FR" sz="1100" b="1" dirty="0">
                <a:latin typeface="Calibri Light" panose="020F0302020204030204" pitchFamily="34" charset="0"/>
                <a:cs typeface="Calibri Light" panose="020F0302020204030204" pitchFamily="34" charset="0"/>
              </a:rPr>
              <a:t>NM_000277.3(PAH):c.971T&gt;A</a:t>
            </a:r>
            <a:endParaRPr lang="en-US" sz="1100" b="1" dirty="0">
              <a:latin typeface="Calibri Light" panose="020F0302020204030204" pitchFamily="34" charset="0"/>
              <a:cs typeface="Calibri Light" panose="020F0302020204030204" pitchFamily="34" charset="0"/>
            </a:endParaRPr>
          </a:p>
        </p:txBody>
      </p:sp>
      <p:sp>
        <p:nvSpPr>
          <p:cNvPr id="11" name="TextBox 10">
            <a:extLst>
              <a:ext uri="{FF2B5EF4-FFF2-40B4-BE49-F238E27FC236}">
                <a16:creationId xmlns:a16="http://schemas.microsoft.com/office/drawing/2014/main" id="{E18D15EA-9E89-5E53-A933-47C359EAF828}"/>
              </a:ext>
            </a:extLst>
          </p:cNvPr>
          <p:cNvSpPr txBox="1"/>
          <p:nvPr/>
        </p:nvSpPr>
        <p:spPr>
          <a:xfrm>
            <a:off x="6223622" y="3670856"/>
            <a:ext cx="2544821" cy="1431161"/>
          </a:xfrm>
          <a:prstGeom prst="rect">
            <a:avLst/>
          </a:prstGeom>
          <a:noFill/>
          <a:ln w="19050">
            <a:solidFill>
              <a:schemeClr val="accent1"/>
            </a:solidFill>
          </a:ln>
        </p:spPr>
        <p:txBody>
          <a:bodyPr wrap="square" rtlCol="0">
            <a:spAutoFit/>
          </a:bodyPr>
          <a:lstStyle/>
          <a:p>
            <a:pPr algn="just"/>
            <a:r>
              <a:rPr lang="en-US" dirty="0">
                <a:latin typeface="Calibri Light" panose="020F0302020204030204" pitchFamily="34" charset="0"/>
                <a:cs typeface="Calibri Light" panose="020F0302020204030204" pitchFamily="34" charset="0"/>
              </a:rPr>
              <a:t>     </a:t>
            </a:r>
            <a:r>
              <a:rPr lang="en-US" dirty="0">
                <a:highlight>
                  <a:srgbClr val="00FFFF"/>
                </a:highlight>
                <a:latin typeface="Calibri Light" panose="020F0302020204030204" pitchFamily="34" charset="0"/>
                <a:cs typeface="Calibri Light" panose="020F0302020204030204" pitchFamily="34" charset="0"/>
              </a:rPr>
              <a:t>PAH protein</a:t>
            </a:r>
          </a:p>
          <a:p>
            <a:pPr algn="just"/>
            <a:r>
              <a:rPr lang="en-US" sz="2000" dirty="0">
                <a:latin typeface="Calibri Light" panose="020F0302020204030204" pitchFamily="34" charset="0"/>
                <a:cs typeface="Calibri Light" panose="020F0302020204030204" pitchFamily="34" charset="0"/>
              </a:rPr>
              <a:t>Ref  …</a:t>
            </a:r>
            <a:r>
              <a:rPr lang="en-US" sz="2000" b="1" dirty="0">
                <a:solidFill>
                  <a:schemeClr val="accent6"/>
                </a:solidFill>
                <a:latin typeface="Calibri Light" panose="020F0302020204030204" pitchFamily="34" charset="0"/>
                <a:cs typeface="Calibri Light" panose="020F0302020204030204" pitchFamily="34" charset="0"/>
              </a:rPr>
              <a:t>Ile</a:t>
            </a:r>
            <a:r>
              <a:rPr lang="en-US" sz="2000" dirty="0">
                <a:latin typeface="Calibri Light" panose="020F0302020204030204" pitchFamily="34" charset="0"/>
                <a:cs typeface="Calibri Light" panose="020F0302020204030204" pitchFamily="34" charset="0"/>
              </a:rPr>
              <a:t>-Asp…</a:t>
            </a:r>
          </a:p>
          <a:p>
            <a:pPr algn="just"/>
            <a:r>
              <a:rPr lang="en-US" sz="2000" dirty="0">
                <a:latin typeface="Calibri Light" panose="020F0302020204030204" pitchFamily="34" charset="0"/>
                <a:cs typeface="Calibri Light" panose="020F0302020204030204" pitchFamily="34" charset="0"/>
              </a:rPr>
              <a:t>P1   …</a:t>
            </a:r>
            <a:r>
              <a:rPr lang="en-US" sz="2000" b="1" dirty="0" err="1">
                <a:solidFill>
                  <a:srgbClr val="FF0000"/>
                </a:solidFill>
                <a:latin typeface="Calibri Light" panose="020F0302020204030204" pitchFamily="34" charset="0"/>
                <a:cs typeface="Calibri Light" panose="020F0302020204030204" pitchFamily="34" charset="0"/>
              </a:rPr>
              <a:t>Asn</a:t>
            </a:r>
            <a:r>
              <a:rPr lang="en-US" sz="2000" dirty="0">
                <a:latin typeface="Calibri Light" panose="020F0302020204030204" pitchFamily="34" charset="0"/>
                <a:cs typeface="Calibri Light" panose="020F0302020204030204" pitchFamily="34" charset="0"/>
              </a:rPr>
              <a:t>-Asp…</a:t>
            </a:r>
          </a:p>
          <a:p>
            <a:pPr algn="just"/>
            <a:endParaRPr lang="en-US" dirty="0">
              <a:latin typeface="Calibri Light" panose="020F0302020204030204" pitchFamily="34" charset="0"/>
              <a:cs typeface="Calibri Light" panose="020F0302020204030204" pitchFamily="34" charset="0"/>
            </a:endParaRPr>
          </a:p>
          <a:p>
            <a:pPr algn="just"/>
            <a:r>
              <a:rPr lang="fr-FR" sz="1100" b="1" dirty="0">
                <a:latin typeface="Calibri Light" panose="020F0302020204030204" pitchFamily="34" charset="0"/>
                <a:cs typeface="Calibri Light" panose="020F0302020204030204" pitchFamily="34" charset="0"/>
              </a:rPr>
              <a:t>NM_000277.3(PAH):p.Ile324Asn</a:t>
            </a:r>
            <a:endParaRPr lang="en-US" sz="1100" b="1" dirty="0">
              <a:latin typeface="Calibri Light" panose="020F0302020204030204" pitchFamily="34" charset="0"/>
              <a:cs typeface="Calibri Light" panose="020F0302020204030204" pitchFamily="34" charset="0"/>
            </a:endParaRPr>
          </a:p>
        </p:txBody>
      </p:sp>
      <p:pic>
        <p:nvPicPr>
          <p:cNvPr id="13" name="Picture 12">
            <a:extLst>
              <a:ext uri="{FF2B5EF4-FFF2-40B4-BE49-F238E27FC236}">
                <a16:creationId xmlns:a16="http://schemas.microsoft.com/office/drawing/2014/main" id="{42D72F0C-6F5B-2D9E-E597-72C4C6B6531A}"/>
              </a:ext>
            </a:extLst>
          </p:cNvPr>
          <p:cNvPicPr>
            <a:picLocks noChangeAspect="1"/>
          </p:cNvPicPr>
          <p:nvPr/>
        </p:nvPicPr>
        <p:blipFill>
          <a:blip r:embed="rId3"/>
          <a:stretch>
            <a:fillRect/>
          </a:stretch>
        </p:blipFill>
        <p:spPr>
          <a:xfrm>
            <a:off x="7058877" y="5388925"/>
            <a:ext cx="1984767" cy="1389337"/>
          </a:xfrm>
          <a:prstGeom prst="rect">
            <a:avLst/>
          </a:prstGeom>
        </p:spPr>
      </p:pic>
      <p:sp>
        <p:nvSpPr>
          <p:cNvPr id="14" name="TextBox 13">
            <a:extLst>
              <a:ext uri="{FF2B5EF4-FFF2-40B4-BE49-F238E27FC236}">
                <a16:creationId xmlns:a16="http://schemas.microsoft.com/office/drawing/2014/main" id="{8E519413-B11A-A0BE-9788-952DD9A6D17B}"/>
              </a:ext>
            </a:extLst>
          </p:cNvPr>
          <p:cNvSpPr txBox="1"/>
          <p:nvPr/>
        </p:nvSpPr>
        <p:spPr>
          <a:xfrm>
            <a:off x="9080037" y="3651876"/>
            <a:ext cx="2593345" cy="1600438"/>
          </a:xfrm>
          <a:prstGeom prst="rect">
            <a:avLst/>
          </a:prstGeom>
          <a:noFill/>
          <a:ln w="19050">
            <a:solidFill>
              <a:schemeClr val="accent1"/>
            </a:solidFill>
          </a:ln>
        </p:spPr>
        <p:txBody>
          <a:bodyPr wrap="square" rtlCol="0">
            <a:spAutoFit/>
          </a:bodyPr>
          <a:lstStyle/>
          <a:p>
            <a:pPr algn="just"/>
            <a:r>
              <a:rPr lang="en-US" b="1" dirty="0">
                <a:solidFill>
                  <a:srgbClr val="00B050"/>
                </a:solidFill>
                <a:latin typeface="Calibri Light" panose="020F0302020204030204" pitchFamily="34" charset="0"/>
                <a:cs typeface="Calibri Light" panose="020F0302020204030204" pitchFamily="34" charset="0"/>
              </a:rPr>
              <a:t>         PAH</a:t>
            </a:r>
            <a:endParaRPr lang="en-US" sz="2000" b="1" dirty="0">
              <a:solidFill>
                <a:srgbClr val="00B050"/>
              </a:solidFill>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Ref  </a:t>
            </a:r>
            <a:r>
              <a:rPr lang="en-US" sz="2000" dirty="0" err="1">
                <a:latin typeface="Calibri Light" panose="020F0302020204030204" pitchFamily="34" charset="0"/>
                <a:cs typeface="Calibri Light" panose="020F0302020204030204" pitchFamily="34" charset="0"/>
              </a:rPr>
              <a:t>Phe</a:t>
            </a:r>
            <a:r>
              <a:rPr lang="en-US" sz="2000" dirty="0">
                <a:latin typeface="Calibri Light" panose="020F0302020204030204" pitchFamily="34" charset="0"/>
                <a:cs typeface="Calibri Light" panose="020F0302020204030204" pitchFamily="34" charset="0"/>
              </a:rPr>
              <a:t> </a:t>
            </a:r>
            <a:r>
              <a:rPr lang="en-US" sz="2000" dirty="0">
                <a:latin typeface="Calibri Light" panose="020F0302020204030204" pitchFamily="34" charset="0"/>
                <a:cs typeface="Calibri Light" panose="020F0302020204030204" pitchFamily="34" charset="0"/>
                <a:sym typeface="Wingdings" panose="05000000000000000000" pitchFamily="2" charset="2"/>
              </a:rPr>
              <a:t> Tyr</a:t>
            </a:r>
          </a:p>
          <a:p>
            <a:pPr algn="just"/>
            <a:endParaRPr lang="en-US" sz="2000" dirty="0">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        </a:t>
            </a:r>
            <a:r>
              <a:rPr lang="en-US" sz="2000" b="1" dirty="0">
                <a:solidFill>
                  <a:srgbClr val="FF0000"/>
                </a:solidFill>
                <a:latin typeface="Calibri Light" panose="020F0302020204030204" pitchFamily="34" charset="0"/>
                <a:cs typeface="Calibri Light" panose="020F0302020204030204" pitchFamily="34" charset="0"/>
              </a:rPr>
              <a:t>PAH</a:t>
            </a:r>
            <a:endParaRPr lang="en-US" sz="2000" dirty="0">
              <a:solidFill>
                <a:srgbClr val="FF0000"/>
              </a:solidFill>
              <a:latin typeface="Calibri Light" panose="020F0302020204030204" pitchFamily="34" charset="0"/>
              <a:cs typeface="Calibri Light" panose="020F0302020204030204" pitchFamily="34" charset="0"/>
            </a:endParaRPr>
          </a:p>
          <a:p>
            <a:pPr algn="just"/>
            <a:r>
              <a:rPr lang="en-US" sz="2000" dirty="0">
                <a:latin typeface="Calibri Light" panose="020F0302020204030204" pitchFamily="34" charset="0"/>
                <a:cs typeface="Calibri Light" panose="020F0302020204030204" pitchFamily="34" charset="0"/>
              </a:rPr>
              <a:t>P1   </a:t>
            </a:r>
            <a:r>
              <a:rPr lang="en-US" sz="2000" dirty="0" err="1">
                <a:latin typeface="Calibri Light" panose="020F0302020204030204" pitchFamily="34" charset="0"/>
                <a:cs typeface="Calibri Light" panose="020F0302020204030204" pitchFamily="34" charset="0"/>
              </a:rPr>
              <a:t>Phe</a:t>
            </a:r>
            <a:r>
              <a:rPr lang="en-US" sz="2000" dirty="0">
                <a:latin typeface="Calibri Light" panose="020F0302020204030204" pitchFamily="34" charset="0"/>
                <a:cs typeface="Calibri Light" panose="020F0302020204030204" pitchFamily="34" charset="0"/>
              </a:rPr>
              <a:t> </a:t>
            </a:r>
            <a:r>
              <a:rPr lang="en-US" sz="2000" dirty="0">
                <a:latin typeface="Calibri Light" panose="020F0302020204030204" pitchFamily="34" charset="0"/>
                <a:cs typeface="Calibri Light" panose="020F0302020204030204" pitchFamily="34" charset="0"/>
                <a:sym typeface="Wingdings" panose="05000000000000000000" pitchFamily="2" charset="2"/>
              </a:rPr>
              <a:t> Tyr</a:t>
            </a:r>
            <a:endParaRPr lang="en-US" sz="2000" dirty="0">
              <a:latin typeface="Calibri Light" panose="020F0302020204030204" pitchFamily="34" charset="0"/>
              <a:cs typeface="Calibri Light" panose="020F0302020204030204" pitchFamily="34" charset="0"/>
            </a:endParaRPr>
          </a:p>
        </p:txBody>
      </p:sp>
      <p:sp>
        <p:nvSpPr>
          <p:cNvPr id="4" name="Multiplication Sign 3">
            <a:extLst>
              <a:ext uri="{FF2B5EF4-FFF2-40B4-BE49-F238E27FC236}">
                <a16:creationId xmlns:a16="http://schemas.microsoft.com/office/drawing/2014/main" id="{890E1785-2E5D-2207-147E-F6316EC74024}"/>
              </a:ext>
            </a:extLst>
          </p:cNvPr>
          <p:cNvSpPr/>
          <p:nvPr/>
        </p:nvSpPr>
        <p:spPr>
          <a:xfrm>
            <a:off x="10041686" y="4717145"/>
            <a:ext cx="189673" cy="614262"/>
          </a:xfrm>
          <a:prstGeom prst="mathMultiply">
            <a:avLst/>
          </a:prstGeom>
          <a:noFill/>
          <a:ln w="19050">
            <a:solidFill>
              <a:srgbClr val="FF0000"/>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latin typeface="Calibri Light" panose="020F0302020204030204" pitchFamily="34" charset="0"/>
            </a:endParaRPr>
          </a:p>
        </p:txBody>
      </p:sp>
      <p:pic>
        <p:nvPicPr>
          <p:cNvPr id="5" name="Picture 4">
            <a:extLst>
              <a:ext uri="{FF2B5EF4-FFF2-40B4-BE49-F238E27FC236}">
                <a16:creationId xmlns:a16="http://schemas.microsoft.com/office/drawing/2014/main" id="{74CCF02D-08DC-0E27-2ECD-92CAF0E8B8C0}"/>
              </a:ext>
            </a:extLst>
          </p:cNvPr>
          <p:cNvPicPr>
            <a:picLocks noChangeAspect="1"/>
          </p:cNvPicPr>
          <p:nvPr/>
        </p:nvPicPr>
        <p:blipFill>
          <a:blip r:embed="rId4"/>
          <a:stretch>
            <a:fillRect/>
          </a:stretch>
        </p:blipFill>
        <p:spPr>
          <a:xfrm>
            <a:off x="4838990" y="5374742"/>
            <a:ext cx="1984767" cy="1441331"/>
          </a:xfrm>
          <a:prstGeom prst="rect">
            <a:avLst/>
          </a:prstGeom>
        </p:spPr>
      </p:pic>
      <p:pic>
        <p:nvPicPr>
          <p:cNvPr id="6" name="Content Placeholder 4">
            <a:extLst>
              <a:ext uri="{FF2B5EF4-FFF2-40B4-BE49-F238E27FC236}">
                <a16:creationId xmlns:a16="http://schemas.microsoft.com/office/drawing/2014/main" id="{4281A177-19A4-F359-1895-E2C92B064896}"/>
              </a:ext>
            </a:extLst>
          </p:cNvPr>
          <p:cNvPicPr>
            <a:picLocks noChangeAspect="1"/>
          </p:cNvPicPr>
          <p:nvPr/>
        </p:nvPicPr>
        <p:blipFill>
          <a:blip r:embed="rId5" cstate="print">
            <a:extLst>
              <a:ext uri="{28A0092B-C50C-407E-A947-70E740481C1C}">
                <a14:useLocalDpi xmlns:a14="http://schemas.microsoft.com/office/drawing/2010/main" val="0"/>
              </a:ext>
            </a:extLst>
          </a:blip>
          <a:srcRect l="25959" r="25832"/>
          <a:stretch/>
        </p:blipFill>
        <p:spPr>
          <a:xfrm>
            <a:off x="9448718" y="5384381"/>
            <a:ext cx="1799853" cy="1329661"/>
          </a:xfrm>
          <a:prstGeom prst="rect">
            <a:avLst/>
          </a:prstGeom>
        </p:spPr>
      </p:pic>
    </p:spTree>
    <p:extLst>
      <p:ext uri="{BB962C8B-B14F-4D97-AF65-F5344CB8AC3E}">
        <p14:creationId xmlns:p14="http://schemas.microsoft.com/office/powerpoint/2010/main" val="41939486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5095-9BB4-940C-E673-E6A16A7203DF}"/>
              </a:ext>
            </a:extLst>
          </p:cNvPr>
          <p:cNvSpPr>
            <a:spLocks noGrp="1"/>
          </p:cNvSpPr>
          <p:nvPr>
            <p:ph type="title"/>
          </p:nvPr>
        </p:nvSpPr>
        <p:spPr>
          <a:xfrm>
            <a:off x="375557" y="306771"/>
            <a:ext cx="10978243" cy="753382"/>
          </a:xfrm>
        </p:spPr>
        <p:txBody>
          <a:bodyPr/>
          <a:lstStyle/>
          <a:p>
            <a:pPr algn="ctr"/>
            <a:r>
              <a:rPr lang="vi-VN" b="1" dirty="0">
                <a:solidFill>
                  <a:srgbClr val="0070C0"/>
                </a:solidFill>
              </a:rPr>
              <a:t>What is Epigenetics?</a:t>
            </a:r>
          </a:p>
        </p:txBody>
      </p:sp>
      <p:pic>
        <p:nvPicPr>
          <p:cNvPr id="2050" name="Picture 2" descr="Central Dogma : DNA to RNA to Protein">
            <a:extLst>
              <a:ext uri="{FF2B5EF4-FFF2-40B4-BE49-F238E27FC236}">
                <a16:creationId xmlns:a16="http://schemas.microsoft.com/office/drawing/2014/main" id="{D93C0352-D1F2-B68A-4751-7C5245DA4E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4474" y="2122649"/>
            <a:ext cx="4835979" cy="274038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E5DE66-D8E6-582F-4105-08D7A84FD308}"/>
              </a:ext>
            </a:extLst>
          </p:cNvPr>
          <p:cNvSpPr txBox="1"/>
          <p:nvPr/>
        </p:nvSpPr>
        <p:spPr>
          <a:xfrm>
            <a:off x="256593" y="1418981"/>
            <a:ext cx="6097554" cy="369332"/>
          </a:xfrm>
          <a:prstGeom prst="rect">
            <a:avLst/>
          </a:prstGeom>
          <a:noFill/>
        </p:spPr>
        <p:txBody>
          <a:bodyPr wrap="square">
            <a:spAutoFit/>
          </a:bodyPr>
          <a:lstStyle/>
          <a:p>
            <a:r>
              <a:rPr lang="en-US" b="0" i="0" dirty="0">
                <a:solidFill>
                  <a:srgbClr val="000000"/>
                </a:solidFill>
                <a:effectLst/>
                <a:latin typeface="Calibri" panose="020F0502020204030204" pitchFamily="34" charset="0"/>
              </a:rPr>
              <a:t>Your genes play an important role in your health</a:t>
            </a:r>
            <a:endParaRPr lang="en-US" dirty="0">
              <a:latin typeface="Calibri" panose="020F0502020204030204" pitchFamily="34" charset="0"/>
            </a:endParaRPr>
          </a:p>
        </p:txBody>
      </p:sp>
      <p:sp>
        <p:nvSpPr>
          <p:cNvPr id="9" name="TextBox 8">
            <a:extLst>
              <a:ext uri="{FF2B5EF4-FFF2-40B4-BE49-F238E27FC236}">
                <a16:creationId xmlns:a16="http://schemas.microsoft.com/office/drawing/2014/main" id="{13B17A70-8050-F1D9-6FE2-A33F949BD664}"/>
              </a:ext>
            </a:extLst>
          </p:cNvPr>
          <p:cNvSpPr txBox="1"/>
          <p:nvPr/>
        </p:nvSpPr>
        <p:spPr>
          <a:xfrm>
            <a:off x="5970135" y="1304973"/>
            <a:ext cx="6094638" cy="646331"/>
          </a:xfrm>
          <a:prstGeom prst="rect">
            <a:avLst/>
          </a:prstGeom>
          <a:noFill/>
        </p:spPr>
        <p:txBody>
          <a:bodyPr wrap="square">
            <a:spAutoFit/>
          </a:bodyPr>
          <a:lstStyle/>
          <a:p>
            <a:pPr algn="ctr"/>
            <a:r>
              <a:rPr lang="vi-VN" dirty="0">
                <a:solidFill>
                  <a:srgbClr val="000000"/>
                </a:solidFill>
                <a:latin typeface="Calibri" panose="020F0502020204030204" pitchFamily="34" charset="0"/>
              </a:rPr>
              <a:t>Y</a:t>
            </a:r>
            <a:r>
              <a:rPr lang="en-US" b="0" i="0" dirty="0">
                <a:solidFill>
                  <a:srgbClr val="000000"/>
                </a:solidFill>
                <a:effectLst/>
                <a:latin typeface="Calibri" panose="020F0502020204030204" pitchFamily="34" charset="0"/>
              </a:rPr>
              <a:t>our behaviors and environment can cause changes that affect the way your genes work</a:t>
            </a:r>
            <a:endParaRPr lang="en-US" dirty="0">
              <a:latin typeface="Calibri" panose="020F0502020204030204" pitchFamily="34" charset="0"/>
            </a:endParaRPr>
          </a:p>
        </p:txBody>
      </p:sp>
      <p:pic>
        <p:nvPicPr>
          <p:cNvPr id="2052" name="Picture 4">
            <a:extLst>
              <a:ext uri="{FF2B5EF4-FFF2-40B4-BE49-F238E27FC236}">
                <a16:creationId xmlns:a16="http://schemas.microsoft.com/office/drawing/2014/main" id="{B7E7FA8F-8436-2665-44C5-96369E6446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286" y="2130050"/>
            <a:ext cx="5649686" cy="3844172"/>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4C21C971-9F97-C58F-65E6-B172E715DA9E}"/>
              </a:ext>
            </a:extLst>
          </p:cNvPr>
          <p:cNvSpPr txBox="1"/>
          <p:nvPr/>
        </p:nvSpPr>
        <p:spPr>
          <a:xfrm>
            <a:off x="10199234" y="6074102"/>
            <a:ext cx="1671637" cy="276999"/>
          </a:xfrm>
          <a:prstGeom prst="rect">
            <a:avLst/>
          </a:prstGeom>
          <a:noFill/>
        </p:spPr>
        <p:txBody>
          <a:bodyPr wrap="square">
            <a:spAutoFit/>
          </a:bodyPr>
          <a:lstStyle/>
          <a:p>
            <a:r>
              <a:rPr lang="en-US" sz="1200" dirty="0">
                <a:latin typeface="Calibri" panose="020F0502020204030204" pitchFamily="34" charset="0"/>
                <a:hlinkClick r:id="rId4"/>
              </a:rPr>
              <a:t>Epigenetics - Wikipedia</a:t>
            </a:r>
            <a:endParaRPr lang="en-US" sz="1200" dirty="0">
              <a:latin typeface="Calibri" panose="020F0502020204030204" pitchFamily="34" charset="0"/>
            </a:endParaRPr>
          </a:p>
        </p:txBody>
      </p:sp>
    </p:spTree>
    <p:extLst>
      <p:ext uri="{BB962C8B-B14F-4D97-AF65-F5344CB8AC3E}">
        <p14:creationId xmlns:p14="http://schemas.microsoft.com/office/powerpoint/2010/main" val="35861358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entral Dogma : DNA to RNA to Protein">
            <a:extLst>
              <a:ext uri="{FF2B5EF4-FFF2-40B4-BE49-F238E27FC236}">
                <a16:creationId xmlns:a16="http://schemas.microsoft.com/office/drawing/2014/main" id="{D93C0352-D1F2-B68A-4751-7C5245DA4E5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1148" y="2122649"/>
            <a:ext cx="3492133" cy="197887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4E5DE66-D8E6-582F-4105-08D7A84FD308}"/>
              </a:ext>
            </a:extLst>
          </p:cNvPr>
          <p:cNvSpPr txBox="1"/>
          <p:nvPr/>
        </p:nvSpPr>
        <p:spPr>
          <a:xfrm>
            <a:off x="256593" y="1418981"/>
            <a:ext cx="6097554" cy="369332"/>
          </a:xfrm>
          <a:prstGeom prst="rect">
            <a:avLst/>
          </a:prstGeom>
          <a:noFill/>
        </p:spPr>
        <p:txBody>
          <a:bodyPr wrap="square">
            <a:spAutoFit/>
          </a:bodyPr>
          <a:lstStyle/>
          <a:p>
            <a:r>
              <a:rPr lang="en-US" b="0" i="0" dirty="0">
                <a:solidFill>
                  <a:srgbClr val="000000"/>
                </a:solidFill>
                <a:effectLst/>
                <a:latin typeface="Calibri" panose="020F0502020204030204" pitchFamily="34" charset="0"/>
              </a:rPr>
              <a:t>Your genes play an important role in your health</a:t>
            </a:r>
            <a:endParaRPr lang="en-US" dirty="0">
              <a:latin typeface="Calibri" panose="020F0502020204030204" pitchFamily="34" charset="0"/>
            </a:endParaRPr>
          </a:p>
        </p:txBody>
      </p:sp>
      <p:sp>
        <p:nvSpPr>
          <p:cNvPr id="9" name="TextBox 8">
            <a:extLst>
              <a:ext uri="{FF2B5EF4-FFF2-40B4-BE49-F238E27FC236}">
                <a16:creationId xmlns:a16="http://schemas.microsoft.com/office/drawing/2014/main" id="{13B17A70-8050-F1D9-6FE2-A33F949BD664}"/>
              </a:ext>
            </a:extLst>
          </p:cNvPr>
          <p:cNvSpPr txBox="1"/>
          <p:nvPr/>
        </p:nvSpPr>
        <p:spPr>
          <a:xfrm>
            <a:off x="5970135" y="1304973"/>
            <a:ext cx="6094638" cy="646331"/>
          </a:xfrm>
          <a:prstGeom prst="rect">
            <a:avLst/>
          </a:prstGeom>
          <a:noFill/>
        </p:spPr>
        <p:txBody>
          <a:bodyPr wrap="square">
            <a:spAutoFit/>
          </a:bodyPr>
          <a:lstStyle/>
          <a:p>
            <a:pPr algn="ctr"/>
            <a:r>
              <a:rPr lang="vi-VN" dirty="0">
                <a:solidFill>
                  <a:srgbClr val="000000"/>
                </a:solidFill>
                <a:latin typeface="Calibri" panose="020F0502020204030204" pitchFamily="34" charset="0"/>
              </a:rPr>
              <a:t>Y</a:t>
            </a:r>
            <a:r>
              <a:rPr lang="en-US" b="0" i="0" dirty="0">
                <a:solidFill>
                  <a:srgbClr val="000000"/>
                </a:solidFill>
                <a:effectLst/>
                <a:latin typeface="Calibri" panose="020F0502020204030204" pitchFamily="34" charset="0"/>
              </a:rPr>
              <a:t>our behaviors and environment can cause changes that affect the way your genes work</a:t>
            </a:r>
            <a:endParaRPr lang="en-US" dirty="0">
              <a:latin typeface="Calibri" panose="020F0502020204030204" pitchFamily="34" charset="0"/>
            </a:endParaRPr>
          </a:p>
        </p:txBody>
      </p:sp>
      <p:pic>
        <p:nvPicPr>
          <p:cNvPr id="2052" name="Picture 4">
            <a:extLst>
              <a:ext uri="{FF2B5EF4-FFF2-40B4-BE49-F238E27FC236}">
                <a16:creationId xmlns:a16="http://schemas.microsoft.com/office/drawing/2014/main" id="{B7E7FA8F-8436-2665-44C5-96369E6446E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38721" y="2208631"/>
            <a:ext cx="2805612" cy="1909001"/>
          </a:xfrm>
          <a:prstGeom prst="rect">
            <a:avLst/>
          </a:prstGeom>
          <a:noFill/>
          <a:extLst>
            <a:ext uri="{909E8E84-426E-40DD-AFC4-6F175D3DCCD1}">
              <a14:hiddenFill xmlns:a14="http://schemas.microsoft.com/office/drawing/2010/main">
                <a:solidFill>
                  <a:srgbClr val="FFFFFF"/>
                </a:solidFill>
              </a14:hiddenFill>
            </a:ext>
          </a:extLst>
        </p:spPr>
      </p:pic>
      <p:sp>
        <p:nvSpPr>
          <p:cNvPr id="4" name="Title 3">
            <a:extLst>
              <a:ext uri="{FF2B5EF4-FFF2-40B4-BE49-F238E27FC236}">
                <a16:creationId xmlns:a16="http://schemas.microsoft.com/office/drawing/2014/main" id="{9DB49ACF-B35B-ECB8-0190-B45111D484A4}"/>
              </a:ext>
            </a:extLst>
          </p:cNvPr>
          <p:cNvSpPr>
            <a:spLocks noGrp="1"/>
          </p:cNvSpPr>
          <p:nvPr>
            <p:ph type="title"/>
          </p:nvPr>
        </p:nvSpPr>
        <p:spPr>
          <a:xfrm>
            <a:off x="838200" y="365126"/>
            <a:ext cx="10515600" cy="605512"/>
          </a:xfrm>
        </p:spPr>
        <p:txBody>
          <a:bodyPr>
            <a:normAutofit fontScale="90000"/>
          </a:bodyPr>
          <a:lstStyle/>
          <a:p>
            <a:r>
              <a:rPr lang="vi-VN" b="1" dirty="0">
                <a:solidFill>
                  <a:srgbClr val="0070C0"/>
                </a:solidFill>
              </a:rPr>
              <a:t>  </a:t>
            </a:r>
            <a:r>
              <a:rPr lang="en-GB" b="1" dirty="0">
                <a:solidFill>
                  <a:srgbClr val="0070C0"/>
                </a:solidFill>
              </a:rPr>
              <a:t>    </a:t>
            </a:r>
            <a:r>
              <a:rPr lang="vi-VN" b="1" dirty="0">
                <a:solidFill>
                  <a:srgbClr val="0070C0"/>
                </a:solidFill>
              </a:rPr>
              <a:t>Genetics                                      Epigenetics</a:t>
            </a:r>
            <a:endParaRPr lang="en-US" b="1" dirty="0">
              <a:solidFill>
                <a:srgbClr val="0070C0"/>
              </a:solidFill>
            </a:endParaRPr>
          </a:p>
        </p:txBody>
      </p:sp>
      <p:sp>
        <p:nvSpPr>
          <p:cNvPr id="5" name="TextBox 4">
            <a:extLst>
              <a:ext uri="{FF2B5EF4-FFF2-40B4-BE49-F238E27FC236}">
                <a16:creationId xmlns:a16="http://schemas.microsoft.com/office/drawing/2014/main" id="{A4253D15-36CC-0301-A407-D83963B19B07}"/>
              </a:ext>
            </a:extLst>
          </p:cNvPr>
          <p:cNvSpPr txBox="1"/>
          <p:nvPr/>
        </p:nvSpPr>
        <p:spPr>
          <a:xfrm>
            <a:off x="838200" y="4537950"/>
            <a:ext cx="4041088" cy="369332"/>
          </a:xfrm>
          <a:prstGeom prst="rect">
            <a:avLst/>
          </a:prstGeom>
          <a:noFill/>
        </p:spPr>
        <p:txBody>
          <a:bodyPr wrap="square">
            <a:spAutoFit/>
          </a:bodyPr>
          <a:lstStyle/>
          <a:p>
            <a:pPr algn="ctr"/>
            <a:r>
              <a:rPr lang="vi-VN" b="0" i="0" dirty="0">
                <a:solidFill>
                  <a:srgbClr val="000000"/>
                </a:solidFill>
                <a:effectLst/>
                <a:latin typeface="Calibri" panose="020F0502020204030204" pitchFamily="34" charset="0"/>
              </a:rPr>
              <a:t>A</a:t>
            </a:r>
            <a:r>
              <a:rPr lang="vi-VN" b="1" i="0" dirty="0">
                <a:solidFill>
                  <a:srgbClr val="000000"/>
                </a:solidFill>
                <a:effectLst/>
                <a:latin typeface="Calibri" panose="020F0502020204030204" pitchFamily="34" charset="0"/>
              </a:rPr>
              <a:t>woman</a:t>
            </a:r>
            <a:r>
              <a:rPr lang="vi-VN" b="0" i="0" dirty="0">
                <a:solidFill>
                  <a:srgbClr val="000000"/>
                </a:solidFill>
                <a:effectLst/>
                <a:latin typeface="Calibri" panose="020F0502020204030204" pitchFamily="34" charset="0"/>
              </a:rPr>
              <a:t>without</a:t>
            </a:r>
            <a:r>
              <a:rPr lang="vi-VN" b="1" i="0" dirty="0">
                <a:solidFill>
                  <a:srgbClr val="000000"/>
                </a:solidFill>
                <a:effectLst/>
                <a:latin typeface="Calibri" panose="020F0502020204030204" pitchFamily="34" charset="0"/>
              </a:rPr>
              <a:t>her</a:t>
            </a:r>
            <a:r>
              <a:rPr lang="vi-VN" b="0" i="0" dirty="0">
                <a:solidFill>
                  <a:srgbClr val="000000"/>
                </a:solidFill>
                <a:effectLst/>
                <a:latin typeface="Calibri" panose="020F0502020204030204" pitchFamily="34" charset="0"/>
              </a:rPr>
              <a:t>man</a:t>
            </a:r>
            <a:r>
              <a:rPr lang="vi-VN" b="1" i="0" dirty="0">
                <a:solidFill>
                  <a:srgbClr val="000000"/>
                </a:solidFill>
                <a:effectLst/>
                <a:latin typeface="Calibri" panose="020F0502020204030204" pitchFamily="34" charset="0"/>
              </a:rPr>
              <a:t>is</a:t>
            </a:r>
            <a:r>
              <a:rPr lang="vi-VN" b="0" i="0" dirty="0">
                <a:solidFill>
                  <a:srgbClr val="000000"/>
                </a:solidFill>
                <a:effectLst/>
                <a:latin typeface="Calibri" panose="020F0502020204030204" pitchFamily="34" charset="0"/>
              </a:rPr>
              <a:t>nothing</a:t>
            </a:r>
          </a:p>
        </p:txBody>
      </p:sp>
      <p:sp>
        <p:nvSpPr>
          <p:cNvPr id="6" name="TextBox 5">
            <a:extLst>
              <a:ext uri="{FF2B5EF4-FFF2-40B4-BE49-F238E27FC236}">
                <a16:creationId xmlns:a16="http://schemas.microsoft.com/office/drawing/2014/main" id="{059EDBCB-2EFD-0716-B62A-79A6BCF5BC44}"/>
              </a:ext>
            </a:extLst>
          </p:cNvPr>
          <p:cNvSpPr txBox="1"/>
          <p:nvPr/>
        </p:nvSpPr>
        <p:spPr>
          <a:xfrm>
            <a:off x="5831839" y="4537949"/>
            <a:ext cx="6304053" cy="830997"/>
          </a:xfrm>
          <a:prstGeom prst="rect">
            <a:avLst/>
          </a:prstGeom>
          <a:noFill/>
        </p:spPr>
        <p:txBody>
          <a:bodyPr wrap="square">
            <a:spAutoFit/>
          </a:bodyPr>
          <a:lstStyle/>
          <a:p>
            <a:pPr algn="ctr"/>
            <a:r>
              <a:rPr lang="vi-VN" sz="2400" b="1" i="0" dirty="0">
                <a:solidFill>
                  <a:srgbClr val="000000"/>
                </a:solidFill>
                <a:effectLst/>
                <a:latin typeface="Calibri" panose="020F0502020204030204" pitchFamily="34" charset="0"/>
              </a:rPr>
              <a:t>A woman, without her man, is nothing</a:t>
            </a:r>
          </a:p>
          <a:p>
            <a:pPr algn="ctr"/>
            <a:r>
              <a:rPr lang="vi-VN" sz="2400" b="1" dirty="0">
                <a:solidFill>
                  <a:srgbClr val="000000"/>
                </a:solidFill>
                <a:latin typeface="Calibri" panose="020F0502020204030204" pitchFamily="34" charset="0"/>
              </a:rPr>
              <a:t>A woman: without her, man is nothing</a:t>
            </a:r>
            <a:endParaRPr lang="en-US" sz="2400" b="1" dirty="0">
              <a:latin typeface="Calibri" panose="020F0502020204030204" pitchFamily="34" charset="0"/>
            </a:endParaRPr>
          </a:p>
        </p:txBody>
      </p:sp>
    </p:spTree>
    <p:extLst>
      <p:ext uri="{BB962C8B-B14F-4D97-AF65-F5344CB8AC3E}">
        <p14:creationId xmlns:p14="http://schemas.microsoft.com/office/powerpoint/2010/main" val="9388974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568A63D-B34F-978D-D5DC-63EF663352C1}"/>
              </a:ext>
            </a:extLst>
          </p:cNvPr>
          <p:cNvPicPr>
            <a:picLocks noChangeAspect="1"/>
          </p:cNvPicPr>
          <p:nvPr/>
        </p:nvPicPr>
        <p:blipFill>
          <a:blip r:embed="rId2"/>
          <a:stretch>
            <a:fillRect/>
          </a:stretch>
        </p:blipFill>
        <p:spPr>
          <a:xfrm>
            <a:off x="1004252" y="563879"/>
            <a:ext cx="10407016" cy="6013987"/>
          </a:xfrm>
          <a:prstGeom prst="rect">
            <a:avLst/>
          </a:prstGeom>
        </p:spPr>
      </p:pic>
    </p:spTree>
    <p:extLst>
      <p:ext uri="{BB962C8B-B14F-4D97-AF65-F5344CB8AC3E}">
        <p14:creationId xmlns:p14="http://schemas.microsoft.com/office/powerpoint/2010/main" val="3205117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8BCB82D-EF01-B461-BE05-88AC7415806B}"/>
              </a:ext>
            </a:extLst>
          </p:cNvPr>
          <p:cNvPicPr>
            <a:picLocks noChangeAspect="1"/>
          </p:cNvPicPr>
          <p:nvPr/>
        </p:nvPicPr>
        <p:blipFill>
          <a:blip r:embed="rId2"/>
          <a:stretch>
            <a:fillRect/>
          </a:stretch>
        </p:blipFill>
        <p:spPr>
          <a:xfrm>
            <a:off x="1081857" y="626427"/>
            <a:ext cx="10028286" cy="5815013"/>
          </a:xfrm>
          <a:prstGeom prst="rect">
            <a:avLst/>
          </a:prstGeom>
        </p:spPr>
      </p:pic>
    </p:spTree>
    <p:extLst>
      <p:ext uri="{BB962C8B-B14F-4D97-AF65-F5344CB8AC3E}">
        <p14:creationId xmlns:p14="http://schemas.microsoft.com/office/powerpoint/2010/main" val="423553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46B04B-3E2C-520F-4F83-74C7A4010EF5}"/>
              </a:ext>
            </a:extLst>
          </p:cNvPr>
          <p:cNvSpPr txBox="1"/>
          <p:nvPr/>
        </p:nvSpPr>
        <p:spPr>
          <a:xfrm>
            <a:off x="4403265" y="6300793"/>
            <a:ext cx="7130143" cy="338554"/>
          </a:xfrm>
          <a:prstGeom prst="rect">
            <a:avLst/>
          </a:prstGeom>
          <a:noFill/>
        </p:spPr>
        <p:txBody>
          <a:bodyPr wrap="square">
            <a:spAutoFit/>
          </a:bodyPr>
          <a:lstStyle/>
          <a:p>
            <a:pPr algn="r"/>
            <a:r>
              <a:rPr lang="en-US" sz="1600" b="0" i="0" u="none" strike="noStrike" dirty="0">
                <a:solidFill>
                  <a:srgbClr val="0272B1"/>
                </a:solidFill>
                <a:effectLst/>
                <a:latin typeface="ElsevierSans"/>
                <a:hlinkClick r:id="rId2" tooltip="Persistent link using digital object identifier"/>
              </a:rPr>
              <a:t>https://doi.org/10.1016/j.molcel.2019.08.025</a:t>
            </a:r>
            <a:endParaRPr lang="en-US" sz="1600" dirty="0"/>
          </a:p>
        </p:txBody>
      </p:sp>
      <p:pic>
        <p:nvPicPr>
          <p:cNvPr id="1028" name="Picture 4">
            <a:extLst>
              <a:ext uri="{FF2B5EF4-FFF2-40B4-BE49-F238E27FC236}">
                <a16:creationId xmlns:a16="http://schemas.microsoft.com/office/drawing/2014/main" id="{CD05529A-E046-C447-1FAF-A1E8E589E132}"/>
              </a:ext>
            </a:extLst>
          </p:cNvPr>
          <p:cNvPicPr>
            <a:picLocks noGrp="1" noChangeAspect="1" noChangeArrowheads="1"/>
          </p:cNvPicPr>
          <p:nvPr>
            <p:ph idx="1"/>
          </p:nvPr>
        </p:nvPicPr>
        <p:blipFill>
          <a:blip r:embed="rId3" cstate="print">
            <a:extLst>
              <a:ext uri="{28A0092B-C50C-407E-A947-70E740481C1C}">
                <a14:useLocalDpi xmlns:a14="http://schemas.microsoft.com/office/drawing/2010/main" val="0"/>
              </a:ext>
            </a:extLst>
          </a:blip>
          <a:srcRect/>
          <a:stretch>
            <a:fillRect/>
          </a:stretch>
        </p:blipFill>
        <p:spPr bwMode="auto">
          <a:xfrm>
            <a:off x="1079410" y="290757"/>
            <a:ext cx="4918618" cy="616447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27F2C321-629E-2655-B3FA-0ADE970E4DD8}"/>
              </a:ext>
            </a:extLst>
          </p:cNvPr>
          <p:cNvGrpSpPr/>
          <p:nvPr/>
        </p:nvGrpSpPr>
        <p:grpSpPr>
          <a:xfrm>
            <a:off x="8183424" y="218653"/>
            <a:ext cx="1845129" cy="1280909"/>
            <a:chOff x="7075714" y="290757"/>
            <a:chExt cx="2215243" cy="1810186"/>
          </a:xfrm>
        </p:grpSpPr>
        <p:sp>
          <p:nvSpPr>
            <p:cNvPr id="12" name="Oval 11">
              <a:extLst>
                <a:ext uri="{FF2B5EF4-FFF2-40B4-BE49-F238E27FC236}">
                  <a16:creationId xmlns:a16="http://schemas.microsoft.com/office/drawing/2014/main" id="{D99A2DAD-4DDE-4FAB-DFE0-076A78197B6B}"/>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5" name="Graphic 14" descr="DNA with solid fill">
              <a:extLst>
                <a:ext uri="{FF2B5EF4-FFF2-40B4-BE49-F238E27FC236}">
                  <a16:creationId xmlns:a16="http://schemas.microsoft.com/office/drawing/2014/main" id="{EB140433-5619-815F-9182-E3B27DB40E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6" name="Oval 15">
              <a:extLst>
                <a:ext uri="{FF2B5EF4-FFF2-40B4-BE49-F238E27FC236}">
                  <a16:creationId xmlns:a16="http://schemas.microsoft.com/office/drawing/2014/main" id="{705A841C-76E8-CA7A-50FF-EC87599385D7}"/>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12E3C7E0-1B18-640E-9B3B-67948D61FCD1}"/>
              </a:ext>
            </a:extLst>
          </p:cNvPr>
          <p:cNvGrpSpPr/>
          <p:nvPr/>
        </p:nvGrpSpPr>
        <p:grpSpPr>
          <a:xfrm>
            <a:off x="8186060" y="2125000"/>
            <a:ext cx="1230086" cy="808700"/>
            <a:chOff x="7075714" y="290757"/>
            <a:chExt cx="2215243" cy="1810186"/>
          </a:xfrm>
        </p:grpSpPr>
        <p:sp>
          <p:nvSpPr>
            <p:cNvPr id="19" name="Oval 18">
              <a:extLst>
                <a:ext uri="{FF2B5EF4-FFF2-40B4-BE49-F238E27FC236}">
                  <a16:creationId xmlns:a16="http://schemas.microsoft.com/office/drawing/2014/main" id="{6B646066-B2F9-366D-B944-47D27639A1EE}"/>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0" name="Graphic 19" descr="DNA with solid fill">
              <a:extLst>
                <a:ext uri="{FF2B5EF4-FFF2-40B4-BE49-F238E27FC236}">
                  <a16:creationId xmlns:a16="http://schemas.microsoft.com/office/drawing/2014/main" id="{9590AB7F-1AD1-1BC8-AF57-7FE3F3D0F0A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21" name="Oval 20">
              <a:extLst>
                <a:ext uri="{FF2B5EF4-FFF2-40B4-BE49-F238E27FC236}">
                  <a16:creationId xmlns:a16="http://schemas.microsoft.com/office/drawing/2014/main" id="{E7B3613B-9376-F013-58B8-A23278B04B54}"/>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53FBE55-470D-BCB7-F690-74722365330D}"/>
              </a:ext>
            </a:extLst>
          </p:cNvPr>
          <p:cNvGrpSpPr/>
          <p:nvPr/>
        </p:nvGrpSpPr>
        <p:grpSpPr>
          <a:xfrm>
            <a:off x="9494727" y="2131146"/>
            <a:ext cx="1230086" cy="808700"/>
            <a:chOff x="7075714" y="290757"/>
            <a:chExt cx="2215243" cy="1810186"/>
          </a:xfrm>
        </p:grpSpPr>
        <p:sp>
          <p:nvSpPr>
            <p:cNvPr id="23" name="Oval 22">
              <a:extLst>
                <a:ext uri="{FF2B5EF4-FFF2-40B4-BE49-F238E27FC236}">
                  <a16:creationId xmlns:a16="http://schemas.microsoft.com/office/drawing/2014/main" id="{9FCFFBFC-65DB-1675-6B2C-A5605CCF5B1D}"/>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4" name="Graphic 23" descr="DNA with solid fill">
              <a:extLst>
                <a:ext uri="{FF2B5EF4-FFF2-40B4-BE49-F238E27FC236}">
                  <a16:creationId xmlns:a16="http://schemas.microsoft.com/office/drawing/2014/main" id="{39709ECF-3601-9B5B-CE03-1FB32CCA241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25" name="Oval 24">
              <a:extLst>
                <a:ext uri="{FF2B5EF4-FFF2-40B4-BE49-F238E27FC236}">
                  <a16:creationId xmlns:a16="http://schemas.microsoft.com/office/drawing/2014/main" id="{65500048-58BA-8C15-EFE8-770395981E88}"/>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26" name="Group 25">
            <a:extLst>
              <a:ext uri="{FF2B5EF4-FFF2-40B4-BE49-F238E27FC236}">
                <a16:creationId xmlns:a16="http://schemas.microsoft.com/office/drawing/2014/main" id="{033AA95C-5E1F-E6CE-1731-8A3F5DBEF3D6}"/>
              </a:ext>
            </a:extLst>
          </p:cNvPr>
          <p:cNvGrpSpPr/>
          <p:nvPr/>
        </p:nvGrpSpPr>
        <p:grpSpPr>
          <a:xfrm>
            <a:off x="8435402" y="2966046"/>
            <a:ext cx="1230086" cy="808700"/>
            <a:chOff x="7075714" y="290757"/>
            <a:chExt cx="2215243" cy="1810186"/>
          </a:xfrm>
        </p:grpSpPr>
        <p:sp>
          <p:nvSpPr>
            <p:cNvPr id="27" name="Oval 26">
              <a:extLst>
                <a:ext uri="{FF2B5EF4-FFF2-40B4-BE49-F238E27FC236}">
                  <a16:creationId xmlns:a16="http://schemas.microsoft.com/office/drawing/2014/main" id="{7DE710D7-3A9A-0D77-51D9-7C110DFA2DBA}"/>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8" name="Graphic 27" descr="DNA with solid fill">
              <a:extLst>
                <a:ext uri="{FF2B5EF4-FFF2-40B4-BE49-F238E27FC236}">
                  <a16:creationId xmlns:a16="http://schemas.microsoft.com/office/drawing/2014/main" id="{C9F431AD-148A-7FD6-C7F6-20FD9BFBE87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29" name="Oval 28">
              <a:extLst>
                <a:ext uri="{FF2B5EF4-FFF2-40B4-BE49-F238E27FC236}">
                  <a16:creationId xmlns:a16="http://schemas.microsoft.com/office/drawing/2014/main" id="{DF626FC6-CB42-8576-1F3F-A835860CC4DC}"/>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0" name="Group 29">
            <a:extLst>
              <a:ext uri="{FF2B5EF4-FFF2-40B4-BE49-F238E27FC236}">
                <a16:creationId xmlns:a16="http://schemas.microsoft.com/office/drawing/2014/main" id="{5CA9762D-331A-C2DB-6111-9207C8AA310F}"/>
              </a:ext>
            </a:extLst>
          </p:cNvPr>
          <p:cNvGrpSpPr/>
          <p:nvPr/>
        </p:nvGrpSpPr>
        <p:grpSpPr>
          <a:xfrm>
            <a:off x="9744069" y="2972191"/>
            <a:ext cx="1230086" cy="808700"/>
            <a:chOff x="7075714" y="290757"/>
            <a:chExt cx="2215243" cy="1810186"/>
          </a:xfrm>
        </p:grpSpPr>
        <p:sp>
          <p:nvSpPr>
            <p:cNvPr id="31" name="Oval 30">
              <a:extLst>
                <a:ext uri="{FF2B5EF4-FFF2-40B4-BE49-F238E27FC236}">
                  <a16:creationId xmlns:a16="http://schemas.microsoft.com/office/drawing/2014/main" id="{3122E79D-E57D-DFB6-CA79-42E70CCDC149}"/>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2" name="Graphic 31" descr="DNA with solid fill">
              <a:extLst>
                <a:ext uri="{FF2B5EF4-FFF2-40B4-BE49-F238E27FC236}">
                  <a16:creationId xmlns:a16="http://schemas.microsoft.com/office/drawing/2014/main" id="{AD175DF7-9146-D310-4F1C-BD83874DE82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33" name="Oval 32">
              <a:extLst>
                <a:ext uri="{FF2B5EF4-FFF2-40B4-BE49-F238E27FC236}">
                  <a16:creationId xmlns:a16="http://schemas.microsoft.com/office/drawing/2014/main" id="{7FAB9FAC-6416-276B-0A34-5EE1E0DB395F}"/>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34" name="Group 33">
            <a:extLst>
              <a:ext uri="{FF2B5EF4-FFF2-40B4-BE49-F238E27FC236}">
                <a16:creationId xmlns:a16="http://schemas.microsoft.com/office/drawing/2014/main" id="{6FDCD925-E59D-ED7F-7DF2-55C3CEDFD850}"/>
              </a:ext>
            </a:extLst>
          </p:cNvPr>
          <p:cNvGrpSpPr/>
          <p:nvPr/>
        </p:nvGrpSpPr>
        <p:grpSpPr>
          <a:xfrm>
            <a:off x="7214384" y="2689786"/>
            <a:ext cx="1230086" cy="808700"/>
            <a:chOff x="7075714" y="290757"/>
            <a:chExt cx="2215243" cy="1810186"/>
          </a:xfrm>
        </p:grpSpPr>
        <p:sp>
          <p:nvSpPr>
            <p:cNvPr id="35" name="Oval 34">
              <a:extLst>
                <a:ext uri="{FF2B5EF4-FFF2-40B4-BE49-F238E27FC236}">
                  <a16:creationId xmlns:a16="http://schemas.microsoft.com/office/drawing/2014/main" id="{64F20A0A-19D9-CF35-B96F-D3822EF2D97F}"/>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36" name="Graphic 35" descr="DNA with solid fill">
              <a:extLst>
                <a:ext uri="{FF2B5EF4-FFF2-40B4-BE49-F238E27FC236}">
                  <a16:creationId xmlns:a16="http://schemas.microsoft.com/office/drawing/2014/main" id="{CDE0F74D-4024-0BCA-7E13-4A1A476091D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37" name="Oval 36">
              <a:extLst>
                <a:ext uri="{FF2B5EF4-FFF2-40B4-BE49-F238E27FC236}">
                  <a16:creationId xmlns:a16="http://schemas.microsoft.com/office/drawing/2014/main" id="{E64AD63E-B5D4-C5D8-8275-05FDF000F035}"/>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38" name="Arrow: Down 37">
            <a:extLst>
              <a:ext uri="{FF2B5EF4-FFF2-40B4-BE49-F238E27FC236}">
                <a16:creationId xmlns:a16="http://schemas.microsoft.com/office/drawing/2014/main" id="{92475478-38FE-10AE-09C2-00E18AACA65C}"/>
              </a:ext>
            </a:extLst>
          </p:cNvPr>
          <p:cNvSpPr/>
          <p:nvPr/>
        </p:nvSpPr>
        <p:spPr>
          <a:xfrm>
            <a:off x="9052482" y="1594676"/>
            <a:ext cx="394413" cy="462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2AF19508-0B63-4408-8768-D5EC4176AB80}"/>
              </a:ext>
            </a:extLst>
          </p:cNvPr>
          <p:cNvGrpSpPr/>
          <p:nvPr/>
        </p:nvGrpSpPr>
        <p:grpSpPr>
          <a:xfrm>
            <a:off x="8528964" y="4782942"/>
            <a:ext cx="711985" cy="442213"/>
            <a:chOff x="7075714" y="290757"/>
            <a:chExt cx="2215243" cy="1810186"/>
          </a:xfrm>
        </p:grpSpPr>
        <p:sp>
          <p:nvSpPr>
            <p:cNvPr id="40" name="Oval 39">
              <a:extLst>
                <a:ext uri="{FF2B5EF4-FFF2-40B4-BE49-F238E27FC236}">
                  <a16:creationId xmlns:a16="http://schemas.microsoft.com/office/drawing/2014/main" id="{09868570-37FE-9114-79F6-3776F272463E}"/>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1" name="Graphic 40" descr="DNA with solid fill">
              <a:extLst>
                <a:ext uri="{FF2B5EF4-FFF2-40B4-BE49-F238E27FC236}">
                  <a16:creationId xmlns:a16="http://schemas.microsoft.com/office/drawing/2014/main" id="{900FEBF2-11EA-FBA7-327D-3239C3AEE76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42" name="Oval 41">
              <a:extLst>
                <a:ext uri="{FF2B5EF4-FFF2-40B4-BE49-F238E27FC236}">
                  <a16:creationId xmlns:a16="http://schemas.microsoft.com/office/drawing/2014/main" id="{C5D7F865-0CAF-00B0-719C-EED8BC92CF27}"/>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3" name="Group 42">
            <a:extLst>
              <a:ext uri="{FF2B5EF4-FFF2-40B4-BE49-F238E27FC236}">
                <a16:creationId xmlns:a16="http://schemas.microsoft.com/office/drawing/2014/main" id="{6B7F156F-4109-9B7E-9473-F7C4C7535B4F}"/>
              </a:ext>
            </a:extLst>
          </p:cNvPr>
          <p:cNvGrpSpPr/>
          <p:nvPr/>
        </p:nvGrpSpPr>
        <p:grpSpPr>
          <a:xfrm>
            <a:off x="9837631" y="4789088"/>
            <a:ext cx="711985" cy="442213"/>
            <a:chOff x="7075714" y="290757"/>
            <a:chExt cx="2215243" cy="1810186"/>
          </a:xfrm>
        </p:grpSpPr>
        <p:sp>
          <p:nvSpPr>
            <p:cNvPr id="44" name="Oval 43">
              <a:extLst>
                <a:ext uri="{FF2B5EF4-FFF2-40B4-BE49-F238E27FC236}">
                  <a16:creationId xmlns:a16="http://schemas.microsoft.com/office/drawing/2014/main" id="{B1213983-10A0-C260-5023-C127AEFB155D}"/>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5" name="Graphic 44" descr="DNA with solid fill">
              <a:extLst>
                <a:ext uri="{FF2B5EF4-FFF2-40B4-BE49-F238E27FC236}">
                  <a16:creationId xmlns:a16="http://schemas.microsoft.com/office/drawing/2014/main" id="{B9EACB29-E968-2D28-27DE-D541255A58D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46" name="Oval 45">
              <a:extLst>
                <a:ext uri="{FF2B5EF4-FFF2-40B4-BE49-F238E27FC236}">
                  <a16:creationId xmlns:a16="http://schemas.microsoft.com/office/drawing/2014/main" id="{B82F7019-ECA4-ED1E-CA5C-A1A6EB85377B}"/>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47" name="Group 46">
            <a:extLst>
              <a:ext uri="{FF2B5EF4-FFF2-40B4-BE49-F238E27FC236}">
                <a16:creationId xmlns:a16="http://schemas.microsoft.com/office/drawing/2014/main" id="{7A592772-60E8-14BA-C029-7C07B5DBFADD}"/>
              </a:ext>
            </a:extLst>
          </p:cNvPr>
          <p:cNvGrpSpPr/>
          <p:nvPr/>
        </p:nvGrpSpPr>
        <p:grpSpPr>
          <a:xfrm>
            <a:off x="8778306" y="5623988"/>
            <a:ext cx="711985" cy="442213"/>
            <a:chOff x="7075714" y="290757"/>
            <a:chExt cx="2215243" cy="1810186"/>
          </a:xfrm>
        </p:grpSpPr>
        <p:sp>
          <p:nvSpPr>
            <p:cNvPr id="48" name="Oval 47">
              <a:extLst>
                <a:ext uri="{FF2B5EF4-FFF2-40B4-BE49-F238E27FC236}">
                  <a16:creationId xmlns:a16="http://schemas.microsoft.com/office/drawing/2014/main" id="{151F7CC3-D683-3BD1-BDF7-F6220EB99FC2}"/>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49" name="Graphic 48" descr="DNA with solid fill">
              <a:extLst>
                <a:ext uri="{FF2B5EF4-FFF2-40B4-BE49-F238E27FC236}">
                  <a16:creationId xmlns:a16="http://schemas.microsoft.com/office/drawing/2014/main" id="{09E62537-3A0D-2965-B6ED-E5C977792EA2}"/>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50" name="Oval 49">
              <a:extLst>
                <a:ext uri="{FF2B5EF4-FFF2-40B4-BE49-F238E27FC236}">
                  <a16:creationId xmlns:a16="http://schemas.microsoft.com/office/drawing/2014/main" id="{5E814916-C56C-5F48-E48D-E17502A336E2}"/>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1" name="Group 50">
            <a:extLst>
              <a:ext uri="{FF2B5EF4-FFF2-40B4-BE49-F238E27FC236}">
                <a16:creationId xmlns:a16="http://schemas.microsoft.com/office/drawing/2014/main" id="{D3987F89-8AFB-8B94-18A8-17F1B016CAC9}"/>
              </a:ext>
            </a:extLst>
          </p:cNvPr>
          <p:cNvGrpSpPr/>
          <p:nvPr/>
        </p:nvGrpSpPr>
        <p:grpSpPr>
          <a:xfrm>
            <a:off x="10086973" y="5630133"/>
            <a:ext cx="711985" cy="442213"/>
            <a:chOff x="7075714" y="290757"/>
            <a:chExt cx="2215243" cy="1810186"/>
          </a:xfrm>
        </p:grpSpPr>
        <p:sp>
          <p:nvSpPr>
            <p:cNvPr id="52" name="Oval 51">
              <a:extLst>
                <a:ext uri="{FF2B5EF4-FFF2-40B4-BE49-F238E27FC236}">
                  <a16:creationId xmlns:a16="http://schemas.microsoft.com/office/drawing/2014/main" id="{B04AF1E1-5681-3167-D18F-BE4B0C2F30D2}"/>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3" name="Graphic 52" descr="DNA with solid fill">
              <a:extLst>
                <a:ext uri="{FF2B5EF4-FFF2-40B4-BE49-F238E27FC236}">
                  <a16:creationId xmlns:a16="http://schemas.microsoft.com/office/drawing/2014/main" id="{962CA4E0-5318-43F4-894E-BC79DC1A11C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54" name="Oval 53">
              <a:extLst>
                <a:ext uri="{FF2B5EF4-FFF2-40B4-BE49-F238E27FC236}">
                  <a16:creationId xmlns:a16="http://schemas.microsoft.com/office/drawing/2014/main" id="{028789EE-0B39-FDC3-0058-B7C93DD5D2FB}"/>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D9C0BB73-9AFD-966F-4891-C5226364AABD}"/>
              </a:ext>
            </a:extLst>
          </p:cNvPr>
          <p:cNvGrpSpPr/>
          <p:nvPr/>
        </p:nvGrpSpPr>
        <p:grpSpPr>
          <a:xfrm>
            <a:off x="7758724" y="4896595"/>
            <a:ext cx="711985" cy="442213"/>
            <a:chOff x="7075714" y="290757"/>
            <a:chExt cx="2215243" cy="1810186"/>
          </a:xfrm>
        </p:grpSpPr>
        <p:sp>
          <p:nvSpPr>
            <p:cNvPr id="56" name="Oval 55">
              <a:extLst>
                <a:ext uri="{FF2B5EF4-FFF2-40B4-BE49-F238E27FC236}">
                  <a16:creationId xmlns:a16="http://schemas.microsoft.com/office/drawing/2014/main" id="{754AC154-9220-E67C-5313-F86A6BD8F15E}"/>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57" name="Graphic 56" descr="DNA with solid fill">
              <a:extLst>
                <a:ext uri="{FF2B5EF4-FFF2-40B4-BE49-F238E27FC236}">
                  <a16:creationId xmlns:a16="http://schemas.microsoft.com/office/drawing/2014/main" id="{16F17D62-FAEB-A790-DF38-469D25EA1ACA}"/>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58" name="Oval 57">
              <a:extLst>
                <a:ext uri="{FF2B5EF4-FFF2-40B4-BE49-F238E27FC236}">
                  <a16:creationId xmlns:a16="http://schemas.microsoft.com/office/drawing/2014/main" id="{A9CCF0EC-3C6C-E24D-E1A0-AFE84D1425B1}"/>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11007311-DDA7-7CA0-6DA9-BE8EC82DBF5E}"/>
              </a:ext>
            </a:extLst>
          </p:cNvPr>
          <p:cNvGrpSpPr/>
          <p:nvPr/>
        </p:nvGrpSpPr>
        <p:grpSpPr>
          <a:xfrm>
            <a:off x="9192636" y="5064479"/>
            <a:ext cx="711985" cy="442213"/>
            <a:chOff x="7075714" y="290757"/>
            <a:chExt cx="2215243" cy="1810186"/>
          </a:xfrm>
        </p:grpSpPr>
        <p:sp>
          <p:nvSpPr>
            <p:cNvPr id="60" name="Oval 59">
              <a:extLst>
                <a:ext uri="{FF2B5EF4-FFF2-40B4-BE49-F238E27FC236}">
                  <a16:creationId xmlns:a16="http://schemas.microsoft.com/office/drawing/2014/main" id="{77DF6CE3-4633-B63D-9CF8-9E43F9F46639}"/>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61" name="Graphic 60" descr="DNA with solid fill">
              <a:extLst>
                <a:ext uri="{FF2B5EF4-FFF2-40B4-BE49-F238E27FC236}">
                  <a16:creationId xmlns:a16="http://schemas.microsoft.com/office/drawing/2014/main" id="{86087950-DE10-A3E7-6453-F1B8EDA71A30}"/>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62" name="Oval 61">
              <a:extLst>
                <a:ext uri="{FF2B5EF4-FFF2-40B4-BE49-F238E27FC236}">
                  <a16:creationId xmlns:a16="http://schemas.microsoft.com/office/drawing/2014/main" id="{19F4DE79-74B3-8326-1A20-7E0146E254A5}"/>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63" name="Group 62">
            <a:extLst>
              <a:ext uri="{FF2B5EF4-FFF2-40B4-BE49-F238E27FC236}">
                <a16:creationId xmlns:a16="http://schemas.microsoft.com/office/drawing/2014/main" id="{13AEF1BD-52F7-7278-60E1-00EBD4B5456D}"/>
              </a:ext>
            </a:extLst>
          </p:cNvPr>
          <p:cNvGrpSpPr/>
          <p:nvPr/>
        </p:nvGrpSpPr>
        <p:grpSpPr>
          <a:xfrm>
            <a:off x="8308263" y="5241562"/>
            <a:ext cx="711985" cy="442213"/>
            <a:chOff x="7075714" y="290757"/>
            <a:chExt cx="2215243" cy="1810186"/>
          </a:xfrm>
        </p:grpSpPr>
        <p:sp>
          <p:nvSpPr>
            <p:cNvPr id="1024" name="Oval 1023">
              <a:extLst>
                <a:ext uri="{FF2B5EF4-FFF2-40B4-BE49-F238E27FC236}">
                  <a16:creationId xmlns:a16="http://schemas.microsoft.com/office/drawing/2014/main" id="{02B0B70C-476A-4533-4156-2156A8595B33}"/>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25" name="Graphic 1024" descr="DNA with solid fill">
              <a:extLst>
                <a:ext uri="{FF2B5EF4-FFF2-40B4-BE49-F238E27FC236}">
                  <a16:creationId xmlns:a16="http://schemas.microsoft.com/office/drawing/2014/main" id="{60170372-BA3F-1A7C-D69D-3D43A463DA1C}"/>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26" name="Oval 1025">
              <a:extLst>
                <a:ext uri="{FF2B5EF4-FFF2-40B4-BE49-F238E27FC236}">
                  <a16:creationId xmlns:a16="http://schemas.microsoft.com/office/drawing/2014/main" id="{829B4A20-9BA0-C707-3BAC-3BB73F316966}"/>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27" name="Group 1026">
            <a:extLst>
              <a:ext uri="{FF2B5EF4-FFF2-40B4-BE49-F238E27FC236}">
                <a16:creationId xmlns:a16="http://schemas.microsoft.com/office/drawing/2014/main" id="{844FEB82-16B5-1FEF-ED6E-0CCB886941B5}"/>
              </a:ext>
            </a:extLst>
          </p:cNvPr>
          <p:cNvGrpSpPr/>
          <p:nvPr/>
        </p:nvGrpSpPr>
        <p:grpSpPr>
          <a:xfrm>
            <a:off x="8033115" y="5756427"/>
            <a:ext cx="711985" cy="442213"/>
            <a:chOff x="7075714" y="290757"/>
            <a:chExt cx="2215243" cy="1810186"/>
          </a:xfrm>
        </p:grpSpPr>
        <p:sp>
          <p:nvSpPr>
            <p:cNvPr id="1029" name="Oval 1028">
              <a:extLst>
                <a:ext uri="{FF2B5EF4-FFF2-40B4-BE49-F238E27FC236}">
                  <a16:creationId xmlns:a16="http://schemas.microsoft.com/office/drawing/2014/main" id="{64518472-325B-642D-61A4-FAF75E9445B1}"/>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31" name="Graphic 1030" descr="DNA with solid fill">
              <a:extLst>
                <a:ext uri="{FF2B5EF4-FFF2-40B4-BE49-F238E27FC236}">
                  <a16:creationId xmlns:a16="http://schemas.microsoft.com/office/drawing/2014/main" id="{AD70F6CB-D68B-2A87-94E3-E907A9364CFF}"/>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32" name="Oval 1031">
              <a:extLst>
                <a:ext uri="{FF2B5EF4-FFF2-40B4-BE49-F238E27FC236}">
                  <a16:creationId xmlns:a16="http://schemas.microsoft.com/office/drawing/2014/main" id="{773D3203-B6AE-EC7E-F981-BEA169871853}"/>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33" name="Group 1032">
            <a:extLst>
              <a:ext uri="{FF2B5EF4-FFF2-40B4-BE49-F238E27FC236}">
                <a16:creationId xmlns:a16="http://schemas.microsoft.com/office/drawing/2014/main" id="{DCA30208-CF20-2FAA-BE4F-74B135447FB2}"/>
              </a:ext>
            </a:extLst>
          </p:cNvPr>
          <p:cNvGrpSpPr/>
          <p:nvPr/>
        </p:nvGrpSpPr>
        <p:grpSpPr>
          <a:xfrm>
            <a:off x="9431665" y="5483423"/>
            <a:ext cx="711985" cy="442213"/>
            <a:chOff x="7075714" y="290757"/>
            <a:chExt cx="2215243" cy="1810186"/>
          </a:xfrm>
        </p:grpSpPr>
        <p:sp>
          <p:nvSpPr>
            <p:cNvPr id="1034" name="Oval 1033">
              <a:extLst>
                <a:ext uri="{FF2B5EF4-FFF2-40B4-BE49-F238E27FC236}">
                  <a16:creationId xmlns:a16="http://schemas.microsoft.com/office/drawing/2014/main" id="{00F7D89C-4369-C3E6-695E-AA9A0DE9CDD7}"/>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35" name="Graphic 1034" descr="DNA with solid fill">
              <a:extLst>
                <a:ext uri="{FF2B5EF4-FFF2-40B4-BE49-F238E27FC236}">
                  <a16:creationId xmlns:a16="http://schemas.microsoft.com/office/drawing/2014/main" id="{80E49E77-326A-6773-D724-CF7E9D76033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36" name="Oval 1035">
              <a:extLst>
                <a:ext uri="{FF2B5EF4-FFF2-40B4-BE49-F238E27FC236}">
                  <a16:creationId xmlns:a16="http://schemas.microsoft.com/office/drawing/2014/main" id="{CE6D8210-706B-2581-F777-8FD1CEE244CF}"/>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37" name="Group 1036">
            <a:extLst>
              <a:ext uri="{FF2B5EF4-FFF2-40B4-BE49-F238E27FC236}">
                <a16:creationId xmlns:a16="http://schemas.microsoft.com/office/drawing/2014/main" id="{18CB5B27-A58D-5A6B-70C9-DFEC774FBAEC}"/>
              </a:ext>
            </a:extLst>
          </p:cNvPr>
          <p:cNvGrpSpPr/>
          <p:nvPr/>
        </p:nvGrpSpPr>
        <p:grpSpPr>
          <a:xfrm>
            <a:off x="10076660" y="5164319"/>
            <a:ext cx="711985" cy="442213"/>
            <a:chOff x="7075714" y="290757"/>
            <a:chExt cx="2215243" cy="1810186"/>
          </a:xfrm>
        </p:grpSpPr>
        <p:sp>
          <p:nvSpPr>
            <p:cNvPr id="1038" name="Oval 1037">
              <a:extLst>
                <a:ext uri="{FF2B5EF4-FFF2-40B4-BE49-F238E27FC236}">
                  <a16:creationId xmlns:a16="http://schemas.microsoft.com/office/drawing/2014/main" id="{6FF42C6A-E9E5-459D-B358-6D6490A731C7}"/>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39" name="Graphic 1038" descr="DNA with solid fill">
              <a:extLst>
                <a:ext uri="{FF2B5EF4-FFF2-40B4-BE49-F238E27FC236}">
                  <a16:creationId xmlns:a16="http://schemas.microsoft.com/office/drawing/2014/main" id="{962BBAEE-A45C-9421-5E2E-964DFAB79D71}"/>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40" name="Oval 1039">
              <a:extLst>
                <a:ext uri="{FF2B5EF4-FFF2-40B4-BE49-F238E27FC236}">
                  <a16:creationId xmlns:a16="http://schemas.microsoft.com/office/drawing/2014/main" id="{704BD7C2-47D6-1535-23A9-6DF9CF51A32C}"/>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41" name="Group 1040">
            <a:extLst>
              <a:ext uri="{FF2B5EF4-FFF2-40B4-BE49-F238E27FC236}">
                <a16:creationId xmlns:a16="http://schemas.microsoft.com/office/drawing/2014/main" id="{392FFA4A-8FF2-E201-8997-56282A9B769D}"/>
              </a:ext>
            </a:extLst>
          </p:cNvPr>
          <p:cNvGrpSpPr/>
          <p:nvPr/>
        </p:nvGrpSpPr>
        <p:grpSpPr>
          <a:xfrm>
            <a:off x="9196623" y="4499761"/>
            <a:ext cx="711985" cy="442213"/>
            <a:chOff x="7075714" y="290757"/>
            <a:chExt cx="2215243" cy="1810186"/>
          </a:xfrm>
        </p:grpSpPr>
        <p:sp>
          <p:nvSpPr>
            <p:cNvPr id="1042" name="Oval 1041">
              <a:extLst>
                <a:ext uri="{FF2B5EF4-FFF2-40B4-BE49-F238E27FC236}">
                  <a16:creationId xmlns:a16="http://schemas.microsoft.com/office/drawing/2014/main" id="{7256BEC7-039A-BC22-149D-94A70DBE6C58}"/>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43" name="Graphic 1042" descr="DNA with solid fill">
              <a:extLst>
                <a:ext uri="{FF2B5EF4-FFF2-40B4-BE49-F238E27FC236}">
                  <a16:creationId xmlns:a16="http://schemas.microsoft.com/office/drawing/2014/main" id="{F599583E-1908-8386-947D-E57D09AC762E}"/>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44" name="Oval 1043">
              <a:extLst>
                <a:ext uri="{FF2B5EF4-FFF2-40B4-BE49-F238E27FC236}">
                  <a16:creationId xmlns:a16="http://schemas.microsoft.com/office/drawing/2014/main" id="{054F24AF-4026-A620-FDF8-11DA1A5E860B}"/>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grpSp>
        <p:nvGrpSpPr>
          <p:cNvPr id="1045" name="Group 1044">
            <a:extLst>
              <a:ext uri="{FF2B5EF4-FFF2-40B4-BE49-F238E27FC236}">
                <a16:creationId xmlns:a16="http://schemas.microsoft.com/office/drawing/2014/main" id="{78F45955-9BF0-EED0-A7F4-7CC3D87A3264}"/>
              </a:ext>
            </a:extLst>
          </p:cNvPr>
          <p:cNvGrpSpPr/>
          <p:nvPr/>
        </p:nvGrpSpPr>
        <p:grpSpPr>
          <a:xfrm>
            <a:off x="7709688" y="5500128"/>
            <a:ext cx="711985" cy="442213"/>
            <a:chOff x="7075714" y="290757"/>
            <a:chExt cx="2215243" cy="1810186"/>
          </a:xfrm>
        </p:grpSpPr>
        <p:sp>
          <p:nvSpPr>
            <p:cNvPr id="1046" name="Oval 1045">
              <a:extLst>
                <a:ext uri="{FF2B5EF4-FFF2-40B4-BE49-F238E27FC236}">
                  <a16:creationId xmlns:a16="http://schemas.microsoft.com/office/drawing/2014/main" id="{1F0F847C-60B2-C910-99E2-FF581E304BED}"/>
                </a:ext>
              </a:extLst>
            </p:cNvPr>
            <p:cNvSpPr/>
            <p:nvPr/>
          </p:nvSpPr>
          <p:spPr>
            <a:xfrm>
              <a:off x="7217229" y="511629"/>
              <a:ext cx="1415142" cy="1300842"/>
            </a:xfrm>
            <a:prstGeom prst="ellipse">
              <a:avLst/>
            </a:prstGeom>
            <a:solidFill>
              <a:schemeClr val="accent6"/>
            </a:solid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1047" name="Graphic 1046" descr="DNA with solid fill">
              <a:extLst>
                <a:ext uri="{FF2B5EF4-FFF2-40B4-BE49-F238E27FC236}">
                  <a16:creationId xmlns:a16="http://schemas.microsoft.com/office/drawing/2014/main" id="{B2B1090E-2EDF-BB0A-E250-90FFA1AAB085}"/>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67600" y="704850"/>
              <a:ext cx="914400" cy="914400"/>
            </a:xfrm>
            <a:prstGeom prst="rect">
              <a:avLst/>
            </a:prstGeom>
          </p:spPr>
        </p:pic>
        <p:sp>
          <p:nvSpPr>
            <p:cNvPr id="1048" name="Oval 1047">
              <a:extLst>
                <a:ext uri="{FF2B5EF4-FFF2-40B4-BE49-F238E27FC236}">
                  <a16:creationId xmlns:a16="http://schemas.microsoft.com/office/drawing/2014/main" id="{430425BE-A44C-2A81-E945-D9D781FACFD6}"/>
                </a:ext>
              </a:extLst>
            </p:cNvPr>
            <p:cNvSpPr/>
            <p:nvPr/>
          </p:nvSpPr>
          <p:spPr>
            <a:xfrm>
              <a:off x="7075714" y="290757"/>
              <a:ext cx="2215243" cy="1810186"/>
            </a:xfrm>
            <a:prstGeom prst="ellipse">
              <a:avLst/>
            </a:prstGeom>
            <a:noFill/>
            <a:ln w="57150">
              <a:solidFill>
                <a:srgbClr val="7030A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
        <p:nvSpPr>
          <p:cNvPr id="1049" name="Arrow: Down 1048">
            <a:extLst>
              <a:ext uri="{FF2B5EF4-FFF2-40B4-BE49-F238E27FC236}">
                <a16:creationId xmlns:a16="http://schemas.microsoft.com/office/drawing/2014/main" id="{8348012B-72CC-EC28-0FDC-93646DEAB1FD}"/>
              </a:ext>
            </a:extLst>
          </p:cNvPr>
          <p:cNvSpPr/>
          <p:nvPr/>
        </p:nvSpPr>
        <p:spPr>
          <a:xfrm>
            <a:off x="9085136" y="3940558"/>
            <a:ext cx="394413" cy="4626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14575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3F29722-D172-5526-D81B-98A053730E21}"/>
              </a:ext>
            </a:extLst>
          </p:cNvPr>
          <p:cNvPicPr>
            <a:picLocks noChangeAspect="1"/>
          </p:cNvPicPr>
          <p:nvPr/>
        </p:nvPicPr>
        <p:blipFill>
          <a:blip r:embed="rId2"/>
          <a:stretch>
            <a:fillRect/>
          </a:stretch>
        </p:blipFill>
        <p:spPr>
          <a:xfrm>
            <a:off x="1318260" y="703516"/>
            <a:ext cx="9555480" cy="5450967"/>
          </a:xfrm>
          <a:prstGeom prst="rect">
            <a:avLst/>
          </a:prstGeom>
        </p:spPr>
      </p:pic>
    </p:spTree>
    <p:extLst>
      <p:ext uri="{BB962C8B-B14F-4D97-AF65-F5344CB8AC3E}">
        <p14:creationId xmlns:p14="http://schemas.microsoft.com/office/powerpoint/2010/main" val="32694933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869EAD0-4BBE-B348-D033-5C6B4410D101}"/>
              </a:ext>
            </a:extLst>
          </p:cNvPr>
          <p:cNvPicPr>
            <a:picLocks noChangeAspect="1"/>
          </p:cNvPicPr>
          <p:nvPr/>
        </p:nvPicPr>
        <p:blipFill>
          <a:blip r:embed="rId2"/>
          <a:stretch>
            <a:fillRect/>
          </a:stretch>
        </p:blipFill>
        <p:spPr>
          <a:xfrm>
            <a:off x="1283247" y="326072"/>
            <a:ext cx="9821316" cy="5596255"/>
          </a:xfrm>
          <a:prstGeom prst="rect">
            <a:avLst/>
          </a:prstGeom>
        </p:spPr>
      </p:pic>
      <p:sp>
        <p:nvSpPr>
          <p:cNvPr id="2" name="TextBox 1">
            <a:extLst>
              <a:ext uri="{FF2B5EF4-FFF2-40B4-BE49-F238E27FC236}">
                <a16:creationId xmlns:a16="http://schemas.microsoft.com/office/drawing/2014/main" id="{AC0CAFC4-3767-9431-C40B-B1B5892FAD1C}"/>
              </a:ext>
            </a:extLst>
          </p:cNvPr>
          <p:cNvSpPr txBox="1"/>
          <p:nvPr/>
        </p:nvSpPr>
        <p:spPr>
          <a:xfrm>
            <a:off x="2691315" y="6199793"/>
            <a:ext cx="6809370" cy="400110"/>
          </a:xfrm>
          <a:prstGeom prst="rect">
            <a:avLst/>
          </a:prstGeom>
          <a:noFill/>
        </p:spPr>
        <p:txBody>
          <a:bodyPr wrap="square">
            <a:spAutoFit/>
          </a:bodyPr>
          <a:lstStyle/>
          <a:p>
            <a:pPr algn="ctr"/>
            <a:r>
              <a:rPr lang="en-US" sz="2000" b="1" i="0" dirty="0">
                <a:solidFill>
                  <a:srgbClr val="111111"/>
                </a:solidFill>
                <a:effectLst/>
                <a:latin typeface="Calibri" panose="020F0502020204030204" pitchFamily="34" charset="0"/>
              </a:rPr>
              <a:t>COL1A1 gene</a:t>
            </a:r>
            <a:r>
              <a:rPr lang="vi-VN" sz="2000" b="1" i="0" dirty="0">
                <a:solidFill>
                  <a:srgbClr val="111111"/>
                </a:solidFill>
                <a:effectLst/>
                <a:latin typeface="Calibri" panose="020F0502020204030204" pitchFamily="34" charset="0"/>
              </a:rPr>
              <a:t> expressed in hair cells, but not brain cells</a:t>
            </a:r>
            <a:endParaRPr lang="en-US" sz="2000" b="1" dirty="0">
              <a:latin typeface="Calibri" panose="020F0502020204030204" pitchFamily="34" charset="0"/>
            </a:endParaRPr>
          </a:p>
        </p:txBody>
      </p:sp>
    </p:spTree>
    <p:extLst>
      <p:ext uri="{BB962C8B-B14F-4D97-AF65-F5344CB8AC3E}">
        <p14:creationId xmlns:p14="http://schemas.microsoft.com/office/powerpoint/2010/main" val="23024701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5095-9BB4-940C-E673-E6A16A7203DF}"/>
              </a:ext>
            </a:extLst>
          </p:cNvPr>
          <p:cNvSpPr>
            <a:spLocks noGrp="1"/>
          </p:cNvSpPr>
          <p:nvPr>
            <p:ph type="title"/>
          </p:nvPr>
        </p:nvSpPr>
        <p:spPr>
          <a:xfrm>
            <a:off x="375557" y="70005"/>
            <a:ext cx="10978243" cy="753382"/>
          </a:xfrm>
        </p:spPr>
        <p:txBody>
          <a:bodyPr>
            <a:normAutofit/>
          </a:bodyPr>
          <a:lstStyle/>
          <a:p>
            <a:r>
              <a:rPr lang="vi-VN" sz="3600" b="1" dirty="0">
                <a:solidFill>
                  <a:srgbClr val="0070C0"/>
                </a:solidFill>
              </a:rPr>
              <a:t>Example</a:t>
            </a:r>
            <a:r>
              <a:rPr lang="en-GB" sz="3600" b="1" dirty="0">
                <a:solidFill>
                  <a:srgbClr val="0070C0"/>
                </a:solidFill>
              </a:rPr>
              <a:t> 1</a:t>
            </a:r>
            <a:r>
              <a:rPr lang="vi-VN" sz="3600" b="1" dirty="0">
                <a:solidFill>
                  <a:srgbClr val="0070C0"/>
                </a:solidFill>
              </a:rPr>
              <a:t>: Identical twins </a:t>
            </a:r>
          </a:p>
        </p:txBody>
      </p:sp>
      <p:pic>
        <p:nvPicPr>
          <p:cNvPr id="3076" name="Picture 4" descr="Epigenetics and the Mystery of Identical Twins | by Gunnar De Winter |  Predict | Medium">
            <a:extLst>
              <a:ext uri="{FF2B5EF4-FFF2-40B4-BE49-F238E27FC236}">
                <a16:creationId xmlns:a16="http://schemas.microsoft.com/office/drawing/2014/main" id="{FE145EE3-C668-2B10-747B-AB102F17A3F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04206" y="2017201"/>
            <a:ext cx="3281595" cy="15587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FDEC756D-0827-0B95-FFA5-FEE4DCD65D1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04208" y="3665769"/>
            <a:ext cx="3281596" cy="208053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6456BBF-6076-804B-D6AF-19CA9A059F91}"/>
              </a:ext>
            </a:extLst>
          </p:cNvPr>
          <p:cNvSpPr txBox="1"/>
          <p:nvPr/>
        </p:nvSpPr>
        <p:spPr>
          <a:xfrm>
            <a:off x="189824" y="1198947"/>
            <a:ext cx="5108801" cy="646331"/>
          </a:xfrm>
          <a:prstGeom prst="rect">
            <a:avLst/>
          </a:prstGeom>
          <a:noFill/>
        </p:spPr>
        <p:txBody>
          <a:bodyPr wrap="square">
            <a:spAutoFit/>
          </a:bodyPr>
          <a:lstStyle/>
          <a:p>
            <a:pPr algn="ctr"/>
            <a:r>
              <a:rPr lang="en-US" b="0" i="0" dirty="0">
                <a:solidFill>
                  <a:srgbClr val="363636"/>
                </a:solidFill>
                <a:effectLst/>
                <a:latin typeface="Calibri" panose="020F0502020204030204" pitchFamily="34" charset="0"/>
              </a:rPr>
              <a:t> Identical twins come from the same fertilized egg </a:t>
            </a:r>
            <a:endParaRPr lang="vi-VN" b="0" i="0" dirty="0">
              <a:solidFill>
                <a:srgbClr val="363636"/>
              </a:solidFill>
              <a:effectLst/>
              <a:latin typeface="Calibri" panose="020F0502020204030204" pitchFamily="34" charset="0"/>
            </a:endParaRPr>
          </a:p>
          <a:p>
            <a:pPr algn="ctr"/>
            <a:r>
              <a:rPr lang="vi-VN" dirty="0">
                <a:solidFill>
                  <a:srgbClr val="363636"/>
                </a:solidFill>
                <a:latin typeface="Calibri" panose="020F0502020204030204" pitchFamily="34" charset="0"/>
                <a:sym typeface="Wingdings" panose="05000000000000000000" pitchFamily="2" charset="2"/>
              </a:rPr>
              <a:t> </a:t>
            </a:r>
            <a:r>
              <a:rPr lang="en-US" b="0" i="0" dirty="0">
                <a:solidFill>
                  <a:srgbClr val="363636"/>
                </a:solidFill>
                <a:effectLst/>
                <a:latin typeface="Calibri" panose="020F0502020204030204" pitchFamily="34" charset="0"/>
              </a:rPr>
              <a:t>share identical genetic profiles</a:t>
            </a:r>
            <a:r>
              <a:rPr lang="vi-VN" b="0" i="0" dirty="0">
                <a:solidFill>
                  <a:srgbClr val="363636"/>
                </a:solidFill>
                <a:effectLst/>
                <a:latin typeface="Calibri" panose="020F0502020204030204" pitchFamily="34" charset="0"/>
              </a:rPr>
              <a:t> (genome)</a:t>
            </a:r>
            <a:endParaRPr lang="en-US" dirty="0">
              <a:latin typeface="Calibri" panose="020F0502020204030204" pitchFamily="34" charset="0"/>
            </a:endParaRPr>
          </a:p>
        </p:txBody>
      </p:sp>
      <p:pic>
        <p:nvPicPr>
          <p:cNvPr id="8" name="Picture 7">
            <a:extLst>
              <a:ext uri="{FF2B5EF4-FFF2-40B4-BE49-F238E27FC236}">
                <a16:creationId xmlns:a16="http://schemas.microsoft.com/office/drawing/2014/main" id="{407DCD45-C80E-2E3F-0017-B8CA84AFC892}"/>
              </a:ext>
            </a:extLst>
          </p:cNvPr>
          <p:cNvPicPr>
            <a:picLocks noChangeAspect="1"/>
          </p:cNvPicPr>
          <p:nvPr/>
        </p:nvPicPr>
        <p:blipFill>
          <a:blip r:embed="rId4"/>
          <a:stretch>
            <a:fillRect/>
          </a:stretch>
        </p:blipFill>
        <p:spPr>
          <a:xfrm>
            <a:off x="6096000" y="525999"/>
            <a:ext cx="5291953" cy="5718320"/>
          </a:xfrm>
          <a:prstGeom prst="rect">
            <a:avLst/>
          </a:prstGeom>
        </p:spPr>
      </p:pic>
      <p:sp>
        <p:nvSpPr>
          <p:cNvPr id="12" name="TextBox 11">
            <a:extLst>
              <a:ext uri="{FF2B5EF4-FFF2-40B4-BE49-F238E27FC236}">
                <a16:creationId xmlns:a16="http://schemas.microsoft.com/office/drawing/2014/main" id="{30664685-1EAD-7FC3-D9E7-D6EA5C504E15}"/>
              </a:ext>
            </a:extLst>
          </p:cNvPr>
          <p:cNvSpPr txBox="1"/>
          <p:nvPr/>
        </p:nvSpPr>
        <p:spPr>
          <a:xfrm>
            <a:off x="8741976" y="6397340"/>
            <a:ext cx="3123422" cy="307777"/>
          </a:xfrm>
          <a:prstGeom prst="rect">
            <a:avLst/>
          </a:prstGeom>
          <a:noFill/>
        </p:spPr>
        <p:txBody>
          <a:bodyPr wrap="square">
            <a:spAutoFit/>
          </a:bodyPr>
          <a:lstStyle/>
          <a:p>
            <a:r>
              <a:rPr lang="en-US" sz="1400" dirty="0">
                <a:latin typeface="Calibri" panose="020F0502020204030204" pitchFamily="34" charset="0"/>
                <a:hlinkClick r:id="rId5"/>
              </a:rPr>
              <a:t>Insights From Identical Twins (utah.edu)</a:t>
            </a:r>
            <a:endParaRPr lang="en-US" sz="1400" dirty="0">
              <a:latin typeface="Calibri" panose="020F0502020204030204" pitchFamily="34" charset="0"/>
            </a:endParaRPr>
          </a:p>
        </p:txBody>
      </p:sp>
      <p:sp>
        <p:nvSpPr>
          <p:cNvPr id="13" name="TextBox 12">
            <a:extLst>
              <a:ext uri="{FF2B5EF4-FFF2-40B4-BE49-F238E27FC236}">
                <a16:creationId xmlns:a16="http://schemas.microsoft.com/office/drawing/2014/main" id="{67717DD3-B1D5-F3E0-1415-397E2F19E160}"/>
              </a:ext>
            </a:extLst>
          </p:cNvPr>
          <p:cNvSpPr txBox="1"/>
          <p:nvPr/>
        </p:nvSpPr>
        <p:spPr>
          <a:xfrm>
            <a:off x="187104" y="6037651"/>
            <a:ext cx="5108801" cy="523220"/>
          </a:xfrm>
          <a:prstGeom prst="rect">
            <a:avLst/>
          </a:prstGeom>
          <a:noFill/>
        </p:spPr>
        <p:txBody>
          <a:bodyPr wrap="square">
            <a:spAutoFit/>
          </a:bodyPr>
          <a:lstStyle/>
          <a:p>
            <a:pPr algn="ctr"/>
            <a:r>
              <a:rPr lang="vi-VN" sz="1400" b="1" i="0" dirty="0">
                <a:solidFill>
                  <a:srgbClr val="363636"/>
                </a:solidFill>
                <a:effectLst/>
                <a:latin typeface="Calibri" panose="020F0502020204030204" pitchFamily="34" charset="0"/>
                <a:sym typeface="Wingdings" panose="05000000000000000000" pitchFamily="2" charset="2"/>
              </a:rPr>
              <a:t></a:t>
            </a:r>
            <a:r>
              <a:rPr lang="en-US" sz="1400" b="1" i="0" dirty="0">
                <a:solidFill>
                  <a:srgbClr val="363636"/>
                </a:solidFill>
                <a:effectLst/>
                <a:latin typeface="Calibri" panose="020F0502020204030204" pitchFamily="34" charset="0"/>
              </a:rPr>
              <a:t> </a:t>
            </a:r>
            <a:r>
              <a:rPr lang="vi-VN" sz="1400" b="1" dirty="0">
                <a:solidFill>
                  <a:srgbClr val="000000"/>
                </a:solidFill>
                <a:latin typeface="Calibri" panose="020F0502020204030204" pitchFamily="34" charset="0"/>
              </a:rPr>
              <a:t>Y</a:t>
            </a:r>
            <a:r>
              <a:rPr lang="en-US" sz="1400" b="1" i="0" dirty="0">
                <a:solidFill>
                  <a:srgbClr val="000000"/>
                </a:solidFill>
                <a:effectLst/>
                <a:latin typeface="Calibri" panose="020F0502020204030204" pitchFamily="34" charset="0"/>
              </a:rPr>
              <a:t>our behaviors and environment can cause changes that affect the way your genes work</a:t>
            </a:r>
            <a:endParaRPr lang="en-US" sz="1400" b="1" dirty="0">
              <a:latin typeface="Calibri" panose="020F0502020204030204" pitchFamily="34" charset="0"/>
            </a:endParaRPr>
          </a:p>
        </p:txBody>
      </p:sp>
    </p:spTree>
    <p:extLst>
      <p:ext uri="{BB962C8B-B14F-4D97-AF65-F5344CB8AC3E}">
        <p14:creationId xmlns:p14="http://schemas.microsoft.com/office/powerpoint/2010/main" val="15858188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5095-9BB4-940C-E673-E6A16A7203DF}"/>
              </a:ext>
            </a:extLst>
          </p:cNvPr>
          <p:cNvSpPr>
            <a:spLocks noGrp="1"/>
          </p:cNvSpPr>
          <p:nvPr>
            <p:ph type="title"/>
          </p:nvPr>
        </p:nvSpPr>
        <p:spPr>
          <a:xfrm>
            <a:off x="375557" y="53677"/>
            <a:ext cx="10978243" cy="753382"/>
          </a:xfrm>
        </p:spPr>
        <p:txBody>
          <a:bodyPr>
            <a:normAutofit/>
          </a:bodyPr>
          <a:lstStyle/>
          <a:p>
            <a:pPr algn="ctr"/>
            <a:r>
              <a:rPr lang="vi-VN" sz="3600" b="1" dirty="0">
                <a:solidFill>
                  <a:srgbClr val="0070C0"/>
                </a:solidFill>
              </a:rPr>
              <a:t>Example </a:t>
            </a:r>
            <a:r>
              <a:rPr lang="en-GB" sz="3600" b="1" dirty="0">
                <a:solidFill>
                  <a:srgbClr val="0070C0"/>
                </a:solidFill>
              </a:rPr>
              <a:t>2</a:t>
            </a:r>
            <a:r>
              <a:rPr lang="vi-VN" sz="3600" b="1" dirty="0">
                <a:solidFill>
                  <a:srgbClr val="0070C0"/>
                </a:solidFill>
              </a:rPr>
              <a:t>: Identical twins</a:t>
            </a:r>
            <a:r>
              <a:rPr lang="en-US" sz="3600" b="1" dirty="0">
                <a:solidFill>
                  <a:srgbClr val="0070C0"/>
                </a:solidFill>
              </a:rPr>
              <a:t> 2</a:t>
            </a:r>
            <a:r>
              <a:rPr lang="vi-VN" sz="3600" b="1" dirty="0">
                <a:solidFill>
                  <a:srgbClr val="0070C0"/>
                </a:solidFill>
              </a:rPr>
              <a:t> </a:t>
            </a:r>
          </a:p>
        </p:txBody>
      </p:sp>
      <p:sp>
        <p:nvSpPr>
          <p:cNvPr id="5" name="TextBox 4">
            <a:extLst>
              <a:ext uri="{FF2B5EF4-FFF2-40B4-BE49-F238E27FC236}">
                <a16:creationId xmlns:a16="http://schemas.microsoft.com/office/drawing/2014/main" id="{C6456BBF-6076-804B-D6AF-19CA9A059F91}"/>
              </a:ext>
            </a:extLst>
          </p:cNvPr>
          <p:cNvSpPr txBox="1"/>
          <p:nvPr/>
        </p:nvSpPr>
        <p:spPr>
          <a:xfrm>
            <a:off x="448362" y="845772"/>
            <a:ext cx="10679559" cy="369332"/>
          </a:xfrm>
          <a:prstGeom prst="rect">
            <a:avLst/>
          </a:prstGeom>
          <a:noFill/>
        </p:spPr>
        <p:txBody>
          <a:bodyPr wrap="square">
            <a:spAutoFit/>
          </a:bodyPr>
          <a:lstStyle/>
          <a:p>
            <a:pPr algn="ctr"/>
            <a:r>
              <a:rPr lang="en-US" b="0" i="0" dirty="0">
                <a:solidFill>
                  <a:srgbClr val="363636"/>
                </a:solidFill>
                <a:effectLst/>
                <a:latin typeface="nyt-imperial"/>
              </a:rPr>
              <a:t> Identical twins come from the same fertilized egg </a:t>
            </a:r>
            <a:r>
              <a:rPr lang="vi-VN" dirty="0">
                <a:solidFill>
                  <a:srgbClr val="363636"/>
                </a:solidFill>
                <a:latin typeface="nyt-imperial"/>
                <a:sym typeface="Wingdings" panose="05000000000000000000" pitchFamily="2" charset="2"/>
              </a:rPr>
              <a:t> </a:t>
            </a:r>
            <a:r>
              <a:rPr lang="en-US" b="0" i="0" dirty="0">
                <a:solidFill>
                  <a:srgbClr val="363636"/>
                </a:solidFill>
                <a:effectLst/>
                <a:latin typeface="nyt-imperial"/>
              </a:rPr>
              <a:t>share identical genetic profiles</a:t>
            </a:r>
            <a:r>
              <a:rPr lang="vi-VN" b="0" i="0" dirty="0">
                <a:solidFill>
                  <a:srgbClr val="363636"/>
                </a:solidFill>
                <a:effectLst/>
                <a:latin typeface="nyt-imperial"/>
              </a:rPr>
              <a:t> (genome)</a:t>
            </a:r>
            <a:endParaRPr lang="en-US" dirty="0"/>
          </a:p>
        </p:txBody>
      </p:sp>
      <p:sp>
        <p:nvSpPr>
          <p:cNvPr id="12" name="TextBox 11">
            <a:extLst>
              <a:ext uri="{FF2B5EF4-FFF2-40B4-BE49-F238E27FC236}">
                <a16:creationId xmlns:a16="http://schemas.microsoft.com/office/drawing/2014/main" id="{30664685-1EAD-7FC3-D9E7-D6EA5C504E15}"/>
              </a:ext>
            </a:extLst>
          </p:cNvPr>
          <p:cNvSpPr txBox="1"/>
          <p:nvPr/>
        </p:nvSpPr>
        <p:spPr>
          <a:xfrm>
            <a:off x="8741976" y="6397340"/>
            <a:ext cx="3123422" cy="215444"/>
          </a:xfrm>
          <a:prstGeom prst="rect">
            <a:avLst/>
          </a:prstGeom>
          <a:noFill/>
        </p:spPr>
        <p:txBody>
          <a:bodyPr wrap="square">
            <a:spAutoFit/>
          </a:bodyPr>
          <a:lstStyle/>
          <a:p>
            <a:r>
              <a:rPr lang="en-US" sz="800" dirty="0">
                <a:hlinkClick r:id="rId2"/>
              </a:rPr>
              <a:t>Identical twins' differences focus of epigenetics studies | CBC News</a:t>
            </a:r>
            <a:endParaRPr lang="en-US" sz="800" dirty="0"/>
          </a:p>
        </p:txBody>
      </p:sp>
      <p:sp>
        <p:nvSpPr>
          <p:cNvPr id="13" name="TextBox 12">
            <a:extLst>
              <a:ext uri="{FF2B5EF4-FFF2-40B4-BE49-F238E27FC236}">
                <a16:creationId xmlns:a16="http://schemas.microsoft.com/office/drawing/2014/main" id="{67717DD3-B1D5-F3E0-1415-397E2F19E160}"/>
              </a:ext>
            </a:extLst>
          </p:cNvPr>
          <p:cNvSpPr txBox="1"/>
          <p:nvPr/>
        </p:nvSpPr>
        <p:spPr>
          <a:xfrm>
            <a:off x="391568" y="5777927"/>
            <a:ext cx="10132553" cy="307777"/>
          </a:xfrm>
          <a:prstGeom prst="rect">
            <a:avLst/>
          </a:prstGeom>
          <a:noFill/>
        </p:spPr>
        <p:txBody>
          <a:bodyPr wrap="square">
            <a:spAutoFit/>
          </a:bodyPr>
          <a:lstStyle/>
          <a:p>
            <a:pPr algn="ctr"/>
            <a:r>
              <a:rPr lang="vi-VN" sz="1400" b="1" i="0" dirty="0">
                <a:solidFill>
                  <a:srgbClr val="363636"/>
                </a:solidFill>
                <a:effectLst/>
                <a:latin typeface="nyt-imperial"/>
                <a:sym typeface="Wingdings" panose="05000000000000000000" pitchFamily="2" charset="2"/>
              </a:rPr>
              <a:t></a:t>
            </a:r>
            <a:r>
              <a:rPr lang="en-US" sz="1400" b="1" i="0" dirty="0">
                <a:solidFill>
                  <a:srgbClr val="363636"/>
                </a:solidFill>
                <a:effectLst/>
                <a:latin typeface="nyt-imperial"/>
              </a:rPr>
              <a:t> </a:t>
            </a:r>
            <a:r>
              <a:rPr lang="vi-VN" sz="1400" b="1" dirty="0">
                <a:solidFill>
                  <a:srgbClr val="000000"/>
                </a:solidFill>
                <a:latin typeface="Open Sans" panose="020B0606030504020204" pitchFamily="34" charset="0"/>
              </a:rPr>
              <a:t>Y</a:t>
            </a:r>
            <a:r>
              <a:rPr lang="en-US" sz="1400" b="1" i="0" dirty="0">
                <a:solidFill>
                  <a:srgbClr val="000000"/>
                </a:solidFill>
                <a:effectLst/>
                <a:latin typeface="Open Sans" panose="020B0606030504020204" pitchFamily="34" charset="0"/>
              </a:rPr>
              <a:t>our behaviors and environment can cause changes that affect the way your genes work</a:t>
            </a:r>
            <a:endParaRPr lang="en-US" sz="1400" b="1" dirty="0"/>
          </a:p>
        </p:txBody>
      </p:sp>
      <p:pic>
        <p:nvPicPr>
          <p:cNvPr id="4098" name="Picture 2">
            <a:extLst>
              <a:ext uri="{FF2B5EF4-FFF2-40B4-BE49-F238E27FC236}">
                <a16:creationId xmlns:a16="http://schemas.microsoft.com/office/drawing/2014/main" id="{2BE0952D-1B6B-B22A-28B6-411CB37EB7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81250" y="1370919"/>
            <a:ext cx="6803571" cy="382918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549972F-72D8-6582-A30B-BD4374239BED}"/>
              </a:ext>
            </a:extLst>
          </p:cNvPr>
          <p:cNvSpPr txBox="1"/>
          <p:nvPr/>
        </p:nvSpPr>
        <p:spPr>
          <a:xfrm>
            <a:off x="9333819" y="4843954"/>
            <a:ext cx="1557339" cy="646331"/>
          </a:xfrm>
          <a:prstGeom prst="rect">
            <a:avLst/>
          </a:prstGeom>
          <a:noFill/>
        </p:spPr>
        <p:txBody>
          <a:bodyPr wrap="square">
            <a:spAutoFit/>
          </a:bodyPr>
          <a:lstStyle/>
          <a:p>
            <a:r>
              <a:rPr lang="en-US" b="0" i="0" dirty="0">
                <a:solidFill>
                  <a:srgbClr val="545454"/>
                </a:solidFill>
                <a:effectLst/>
                <a:latin typeface="Open Sans" panose="020B0606030504020204" pitchFamily="34" charset="0"/>
              </a:rPr>
              <a:t>Linda Lewis</a:t>
            </a:r>
            <a:endParaRPr lang="vi-VN" b="0" i="0" dirty="0">
              <a:solidFill>
                <a:srgbClr val="545454"/>
              </a:solidFill>
              <a:effectLst/>
              <a:latin typeface="Open Sans" panose="020B0606030504020204" pitchFamily="34" charset="0"/>
            </a:endParaRPr>
          </a:p>
          <a:p>
            <a:r>
              <a:rPr lang="vi-VN" dirty="0">
                <a:solidFill>
                  <a:srgbClr val="545454"/>
                </a:solidFill>
                <a:latin typeface="Open Sans" panose="020B0606030504020204" pitchFamily="34" charset="0"/>
              </a:rPr>
              <a:t>(</a:t>
            </a:r>
            <a:r>
              <a:rPr lang="en-US" b="0" i="0" dirty="0">
                <a:solidFill>
                  <a:srgbClr val="000000"/>
                </a:solidFill>
                <a:effectLst/>
                <a:latin typeface="Open Sans" panose="020B0606030504020204" pitchFamily="34" charset="0"/>
              </a:rPr>
              <a:t>leukemia</a:t>
            </a:r>
            <a:r>
              <a:rPr lang="vi-VN" dirty="0">
                <a:solidFill>
                  <a:srgbClr val="545454"/>
                </a:solidFill>
                <a:latin typeface="Open Sans" panose="020B0606030504020204" pitchFamily="34" charset="0"/>
              </a:rPr>
              <a:t>)</a:t>
            </a:r>
            <a:endParaRPr lang="en-US" dirty="0"/>
          </a:p>
        </p:txBody>
      </p:sp>
      <p:sp>
        <p:nvSpPr>
          <p:cNvPr id="7" name="TextBox 6">
            <a:extLst>
              <a:ext uri="{FF2B5EF4-FFF2-40B4-BE49-F238E27FC236}">
                <a16:creationId xmlns:a16="http://schemas.microsoft.com/office/drawing/2014/main" id="{54C735EB-9FD0-E0DE-7957-77695528CE95}"/>
              </a:ext>
            </a:extLst>
          </p:cNvPr>
          <p:cNvSpPr txBox="1"/>
          <p:nvPr/>
        </p:nvSpPr>
        <p:spPr>
          <a:xfrm>
            <a:off x="823911" y="4848709"/>
            <a:ext cx="1557339" cy="369332"/>
          </a:xfrm>
          <a:prstGeom prst="rect">
            <a:avLst/>
          </a:prstGeom>
          <a:noFill/>
        </p:spPr>
        <p:txBody>
          <a:bodyPr wrap="square">
            <a:spAutoFit/>
          </a:bodyPr>
          <a:lstStyle/>
          <a:p>
            <a:r>
              <a:rPr lang="en-US" b="0" i="0" dirty="0">
                <a:solidFill>
                  <a:srgbClr val="545454"/>
                </a:solidFill>
                <a:effectLst/>
                <a:latin typeface="Open Sans" panose="020B0606030504020204" pitchFamily="34" charset="0"/>
              </a:rPr>
              <a:t> Leora Eisen</a:t>
            </a:r>
            <a:endParaRPr lang="en-US" dirty="0"/>
          </a:p>
        </p:txBody>
      </p:sp>
    </p:spTree>
    <p:extLst>
      <p:ext uri="{BB962C8B-B14F-4D97-AF65-F5344CB8AC3E}">
        <p14:creationId xmlns:p14="http://schemas.microsoft.com/office/powerpoint/2010/main" val="31683867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0070C0"/>
                </a:solidFill>
                <a:cs typeface="Calibri" panose="020F0502020204030204" pitchFamily="34" charset="0"/>
              </a:rPr>
              <a:t>Outline </a:t>
            </a:r>
          </a:p>
        </p:txBody>
      </p:sp>
      <p:sp>
        <p:nvSpPr>
          <p:cNvPr id="3" name="Content Placeholder 2"/>
          <p:cNvSpPr>
            <a:spLocks noGrp="1"/>
          </p:cNvSpPr>
          <p:nvPr>
            <p:ph idx="1"/>
          </p:nvPr>
        </p:nvSpPr>
        <p:spPr/>
        <p:txBody>
          <a:bodyPr>
            <a:normAutofit lnSpcReduction="10000"/>
          </a:bodyPr>
          <a:lstStyle/>
          <a:p>
            <a:pPr algn="just"/>
            <a:r>
              <a:rPr lang="en-US" altLang="en-US" sz="2400" dirty="0">
                <a:cs typeface="Calibri" panose="020F0502020204030204" pitchFamily="34" charset="0"/>
              </a:rPr>
              <a:t>Human genome</a:t>
            </a:r>
          </a:p>
          <a:p>
            <a:pPr algn="just"/>
            <a:r>
              <a:rPr lang="en-US" altLang="en-US" sz="2400" dirty="0">
                <a:cs typeface="Calibri" panose="020F0502020204030204" pitchFamily="34" charset="0"/>
              </a:rPr>
              <a:t>Cell structure and function, Eukaryotic vs Prokaryotic</a:t>
            </a:r>
          </a:p>
          <a:p>
            <a:pPr algn="just"/>
            <a:r>
              <a:rPr lang="en-US" altLang="en-US" sz="2400" dirty="0">
                <a:cs typeface="Calibri" panose="020F0502020204030204" pitchFamily="34" charset="0"/>
              </a:rPr>
              <a:t>Chromatin organization</a:t>
            </a:r>
          </a:p>
          <a:p>
            <a:pPr algn="just"/>
            <a:r>
              <a:rPr lang="en-US" altLang="en-US" sz="2400" dirty="0">
                <a:cs typeface="Calibri" panose="020F0502020204030204" pitchFamily="34" charset="0"/>
              </a:rPr>
              <a:t>Central Dogma</a:t>
            </a:r>
          </a:p>
          <a:p>
            <a:pPr algn="just"/>
            <a:r>
              <a:rPr lang="en-US" altLang="en-US" sz="2400" dirty="0">
                <a:cs typeface="Calibri" panose="020F0502020204030204" pitchFamily="34" charset="0"/>
              </a:rPr>
              <a:t>Germline development?</a:t>
            </a:r>
          </a:p>
          <a:p>
            <a:pPr algn="just"/>
            <a:r>
              <a:rPr lang="en-US" altLang="en-US" sz="2400" dirty="0">
                <a:cs typeface="Calibri" panose="020F0502020204030204" pitchFamily="34" charset="0"/>
              </a:rPr>
              <a:t>What is Epigenetics?</a:t>
            </a:r>
          </a:p>
          <a:p>
            <a:pPr algn="just"/>
            <a:r>
              <a:rPr lang="en-US" altLang="en-US" sz="2400" dirty="0">
                <a:cs typeface="Calibri" panose="020F0502020204030204" pitchFamily="34" charset="0"/>
              </a:rPr>
              <a:t>Genomics vs Epigenetics</a:t>
            </a:r>
          </a:p>
          <a:p>
            <a:pPr algn="just"/>
            <a:r>
              <a:rPr lang="en-US" altLang="en-US" sz="2400" dirty="0">
                <a:cs typeface="Calibri" panose="020F0502020204030204" pitchFamily="34" charset="0"/>
              </a:rPr>
              <a:t>How does Epigenome regulate transcription?</a:t>
            </a:r>
          </a:p>
          <a:p>
            <a:pPr algn="just"/>
            <a:r>
              <a:rPr lang="en-GB" altLang="en-US" sz="2400" dirty="0">
                <a:cs typeface="Calibri" panose="020F0502020204030204" pitchFamily="34" charset="0"/>
              </a:rPr>
              <a:t>Epigenetic Mechanisms in Gene Regulation</a:t>
            </a:r>
            <a:endParaRPr lang="en-US" altLang="en-US" sz="2400" dirty="0">
              <a:cs typeface="Calibri" panose="020F0502020204030204" pitchFamily="34" charset="0"/>
            </a:endParaRPr>
          </a:p>
          <a:p>
            <a:pPr algn="just"/>
            <a:r>
              <a:rPr lang="en-US" altLang="en-US" sz="2400" dirty="0">
                <a:cs typeface="Calibri" panose="020F0502020204030204" pitchFamily="34" charset="0"/>
              </a:rPr>
              <a:t>Some examples of epigenetic applications in clinical</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6C022-10D7-2CC3-C5B3-09EDAAFE6B0C}"/>
              </a:ext>
            </a:extLst>
          </p:cNvPr>
          <p:cNvSpPr>
            <a:spLocks noGrp="1"/>
          </p:cNvSpPr>
          <p:nvPr>
            <p:ph type="title"/>
          </p:nvPr>
        </p:nvSpPr>
        <p:spPr>
          <a:xfrm>
            <a:off x="329738" y="232121"/>
            <a:ext cx="11532524" cy="371937"/>
          </a:xfrm>
        </p:spPr>
        <p:txBody>
          <a:bodyPr>
            <a:noAutofit/>
          </a:bodyPr>
          <a:lstStyle/>
          <a:p>
            <a:pPr algn="ctr"/>
            <a:r>
              <a:rPr lang="en-GB" sz="4000" b="1" i="0" dirty="0">
                <a:solidFill>
                  <a:srgbClr val="0070C0"/>
                </a:solidFill>
                <a:effectLst/>
              </a:rPr>
              <a:t>Epigenetic Mechanisms in Gene Regulation</a:t>
            </a:r>
            <a:endParaRPr lang="en-US" sz="4000" b="1" dirty="0">
              <a:solidFill>
                <a:srgbClr val="0070C0"/>
              </a:solidFill>
            </a:endParaRPr>
          </a:p>
        </p:txBody>
      </p:sp>
      <p:sp>
        <p:nvSpPr>
          <p:cNvPr id="4" name="TextBox 3">
            <a:extLst>
              <a:ext uri="{FF2B5EF4-FFF2-40B4-BE49-F238E27FC236}">
                <a16:creationId xmlns:a16="http://schemas.microsoft.com/office/drawing/2014/main" id="{22B5F3A6-3AF4-D9BB-DD36-6C900EA4AA77}"/>
              </a:ext>
            </a:extLst>
          </p:cNvPr>
          <p:cNvSpPr txBox="1"/>
          <p:nvPr/>
        </p:nvSpPr>
        <p:spPr>
          <a:xfrm>
            <a:off x="479367" y="6282634"/>
            <a:ext cx="11382895" cy="523220"/>
          </a:xfrm>
          <a:prstGeom prst="rect">
            <a:avLst/>
          </a:prstGeom>
          <a:noFill/>
        </p:spPr>
        <p:txBody>
          <a:bodyPr wrap="square">
            <a:spAutoFit/>
          </a:bodyPr>
          <a:lstStyle/>
          <a:p>
            <a:r>
              <a:rPr lang="en-GB" sz="1400" b="0" i="0" dirty="0">
                <a:solidFill>
                  <a:srgbClr val="080809"/>
                </a:solidFill>
                <a:effectLst/>
                <a:latin typeface="Segoe UI Historic" panose="020B0502040204020203" pitchFamily="34" charset="0"/>
              </a:rPr>
              <a:t>Zhang, J.; Sheng, H.; Hu, C.; Li, F.; Cai, B.; Ma, Y.; Wang, Y.; Ma, Y. Effects of DNA Methylation on Gene Expression and Phenotypic Traits in Cattle: A Review. Int. J. Mol. Sci. 2023, 24, 11882.</a:t>
            </a:r>
            <a:endParaRPr lang="en-US" sz="1400" dirty="0"/>
          </a:p>
        </p:txBody>
      </p:sp>
      <p:pic>
        <p:nvPicPr>
          <p:cNvPr id="4098" name="Picture 2" descr="May be an image of text">
            <a:extLst>
              <a:ext uri="{FF2B5EF4-FFF2-40B4-BE49-F238E27FC236}">
                <a16:creationId xmlns:a16="http://schemas.microsoft.com/office/drawing/2014/main" id="{68BB26AA-1C76-9DF5-1320-3E8EF2F9B1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6994" y="964125"/>
            <a:ext cx="8684303" cy="5008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84136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1490B-2E12-F851-4CD8-97AD7632FEB8}"/>
              </a:ext>
            </a:extLst>
          </p:cNvPr>
          <p:cNvPicPr>
            <a:picLocks noChangeAspect="1"/>
          </p:cNvPicPr>
          <p:nvPr/>
        </p:nvPicPr>
        <p:blipFill>
          <a:blip r:embed="rId2"/>
          <a:stretch>
            <a:fillRect/>
          </a:stretch>
        </p:blipFill>
        <p:spPr>
          <a:xfrm>
            <a:off x="1809065" y="0"/>
            <a:ext cx="8573870" cy="6858000"/>
          </a:xfrm>
          <a:prstGeom prst="rect">
            <a:avLst/>
          </a:prstGeom>
        </p:spPr>
      </p:pic>
    </p:spTree>
    <p:extLst>
      <p:ext uri="{BB962C8B-B14F-4D97-AF65-F5344CB8AC3E}">
        <p14:creationId xmlns:p14="http://schemas.microsoft.com/office/powerpoint/2010/main" val="5203927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Iron deficiency in pregnant mice causes XY embryos to ...">
            <a:extLst>
              <a:ext uri="{FF2B5EF4-FFF2-40B4-BE49-F238E27FC236}">
                <a16:creationId xmlns:a16="http://schemas.microsoft.com/office/drawing/2014/main" id="{3C38B23F-7D2C-F6C8-81A2-36D1B3E4DE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3950" y="-27217"/>
            <a:ext cx="598805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0BA4C3F-B881-518B-3D65-39063C24A7C4}"/>
              </a:ext>
            </a:extLst>
          </p:cNvPr>
          <p:cNvPicPr>
            <a:picLocks noChangeAspect="1"/>
          </p:cNvPicPr>
          <p:nvPr/>
        </p:nvPicPr>
        <p:blipFill>
          <a:blip r:embed="rId3"/>
          <a:stretch>
            <a:fillRect/>
          </a:stretch>
        </p:blipFill>
        <p:spPr>
          <a:xfrm>
            <a:off x="286604" y="1145644"/>
            <a:ext cx="5817084" cy="4139370"/>
          </a:xfrm>
          <a:prstGeom prst="rect">
            <a:avLst/>
          </a:prstGeom>
        </p:spPr>
      </p:pic>
    </p:spTree>
    <p:extLst>
      <p:ext uri="{BB962C8B-B14F-4D97-AF65-F5344CB8AC3E}">
        <p14:creationId xmlns:p14="http://schemas.microsoft.com/office/powerpoint/2010/main" val="2436866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May be a doodle of ‎text that says &quot;‎DNA methylation Gene expression Promoter DNMTS Gene Gene silencing MeMMe Promoter Histone modification 36 H2A 15 Gene S H2 118119 43 127129 H3 23 1817 14 108 116 TSKR 1110 111098 3637 56 123 64 79 Phosphorylation H4 122 115 Acetylation RNA Methylation lation 20 Ubiquitination m'A hmc METTL3 WTAP METTL14 KIAA1429 Methylation T mAm YTHDC1-2 mA 5'Cap HNRNP mA Tc Demethylation ALKBH5 AAAAAAn Nucleus ncRNA YTHDF1-3 mA ٧ Cytoplasm elF3 m&quot;A ٧ Writer Reader RISC മாட Competing with mRNA-miRNA binding mRNA لسا RISC AGO2) nnW mRNA Cleavage ा।। mrh Ribosome ORF 酒 CircRNA siRNA لس miRNA‎&quot;‎">
            <a:extLst>
              <a:ext uri="{FF2B5EF4-FFF2-40B4-BE49-F238E27FC236}">
                <a16:creationId xmlns:a16="http://schemas.microsoft.com/office/drawing/2014/main" id="{1030AED5-BA58-5A6D-8CC9-7E9912385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524" y="120198"/>
            <a:ext cx="4896495" cy="67045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EE81663-3136-8360-4DA0-354C9FF4E41B}"/>
              </a:ext>
            </a:extLst>
          </p:cNvPr>
          <p:cNvSpPr txBox="1"/>
          <p:nvPr/>
        </p:nvSpPr>
        <p:spPr>
          <a:xfrm>
            <a:off x="6018413" y="6432311"/>
            <a:ext cx="6096000" cy="276999"/>
          </a:xfrm>
          <a:prstGeom prst="rect">
            <a:avLst/>
          </a:prstGeom>
          <a:noFill/>
        </p:spPr>
        <p:txBody>
          <a:bodyPr wrap="square">
            <a:spAutoFit/>
          </a:bodyPr>
          <a:lstStyle/>
          <a:p>
            <a:r>
              <a:rPr lang="en-US" sz="1200" dirty="0"/>
              <a:t>https://epigeneticsandchromatin.biomedcentral.com/articles/10.1186/s13072-025-00576-8</a:t>
            </a:r>
          </a:p>
        </p:txBody>
      </p:sp>
      <p:sp>
        <p:nvSpPr>
          <p:cNvPr id="8" name="TextBox 7">
            <a:extLst>
              <a:ext uri="{FF2B5EF4-FFF2-40B4-BE49-F238E27FC236}">
                <a16:creationId xmlns:a16="http://schemas.microsoft.com/office/drawing/2014/main" id="{1F911344-2BA5-39D5-D340-46D6BE74F1BD}"/>
              </a:ext>
            </a:extLst>
          </p:cNvPr>
          <p:cNvSpPr txBox="1"/>
          <p:nvPr/>
        </p:nvSpPr>
        <p:spPr>
          <a:xfrm>
            <a:off x="5464232" y="187602"/>
            <a:ext cx="6096000" cy="6186309"/>
          </a:xfrm>
          <a:prstGeom prst="rect">
            <a:avLst/>
          </a:prstGeom>
          <a:noFill/>
        </p:spPr>
        <p:txBody>
          <a:bodyPr wrap="square">
            <a:spAutoFit/>
          </a:bodyPr>
          <a:lstStyle/>
          <a:p>
            <a:r>
              <a:rPr lang="en-GB" b="0" i="0" dirty="0">
                <a:solidFill>
                  <a:srgbClr val="333333"/>
                </a:solidFill>
                <a:effectLst/>
                <a:latin typeface="Georgia" panose="02040502050405020303" pitchFamily="18" charset="0"/>
              </a:rPr>
              <a:t>Exercise induces epigenetic modifications in skeletal muscle, brain and heart. DNA methylation, </a:t>
            </a:r>
            <a:r>
              <a:rPr lang="en-GB" b="0" i="0" dirty="0" err="1">
                <a:solidFill>
                  <a:srgbClr val="333333"/>
                </a:solidFill>
                <a:effectLst/>
                <a:latin typeface="Georgia" panose="02040502050405020303" pitchFamily="18" charset="0"/>
              </a:rPr>
              <a:t>catalyzed</a:t>
            </a:r>
            <a:r>
              <a:rPr lang="en-GB" b="0" i="0" dirty="0">
                <a:solidFill>
                  <a:srgbClr val="333333"/>
                </a:solidFill>
                <a:effectLst/>
                <a:latin typeface="Georgia" panose="02040502050405020303" pitchFamily="18" charset="0"/>
              </a:rPr>
              <a:t> by DNMTs, modulates gene expression through the addition and removal of methyl groups. Histone modifications, including phosphorylation, acetylation, methylation, and ubiquitination on histone tails adjust chromatin compaction, thereby regulating gene accessibility. RNA modifications, particularly m6A methylation, mediated by ‘writer’ enzymes like METTL3, reversed by ‘eraser’ enzymes such as FTO, and recognized by ‘reader’ proteins like YTHDC1-2, critically modulates mRNA stability, translation, and decay. Non-coding RNAs, such as </a:t>
            </a:r>
            <a:r>
              <a:rPr lang="en-GB" b="0" i="0" dirty="0" err="1">
                <a:solidFill>
                  <a:srgbClr val="333333"/>
                </a:solidFill>
                <a:effectLst/>
                <a:latin typeface="Georgia" panose="02040502050405020303" pitchFamily="18" charset="0"/>
              </a:rPr>
              <a:t>circRNA</a:t>
            </a:r>
            <a:r>
              <a:rPr lang="en-GB" b="0" i="0" dirty="0">
                <a:solidFill>
                  <a:srgbClr val="333333"/>
                </a:solidFill>
                <a:effectLst/>
                <a:latin typeface="Georgia" panose="02040502050405020303" pitchFamily="18" charset="0"/>
              </a:rPr>
              <a:t>, miRNA, and siRNA, interact with the RISC complex involving AGO2, to modulate mRNA stability and gene silencing. The nuclear and cytoplasmic distribution of these processes suggests a spatial regulation in response to exercise, collectively contributing to the enhancement of muscle performance, cognitive function, and cardiac health by precisely tuning gene expression. ME = methyl group; DNMTs = DNA Methyltransferases; RISC = RNA-induced silencing complex; AGO2 = </a:t>
            </a:r>
            <a:r>
              <a:rPr lang="en-GB" b="0" i="0" dirty="0" err="1">
                <a:solidFill>
                  <a:srgbClr val="333333"/>
                </a:solidFill>
                <a:effectLst/>
                <a:latin typeface="Georgia" panose="02040502050405020303" pitchFamily="18" charset="0"/>
              </a:rPr>
              <a:t>Argonaute</a:t>
            </a:r>
            <a:r>
              <a:rPr lang="en-GB" b="0" i="0" dirty="0">
                <a:solidFill>
                  <a:srgbClr val="333333"/>
                </a:solidFill>
                <a:effectLst/>
                <a:latin typeface="Georgia" panose="02040502050405020303" pitchFamily="18" charset="0"/>
              </a:rPr>
              <a:t> 2; ORF = Open reading frame</a:t>
            </a:r>
            <a:endParaRPr lang="en-US" dirty="0"/>
          </a:p>
        </p:txBody>
      </p:sp>
    </p:spTree>
    <p:extLst>
      <p:ext uri="{BB962C8B-B14F-4D97-AF65-F5344CB8AC3E}">
        <p14:creationId xmlns:p14="http://schemas.microsoft.com/office/powerpoint/2010/main" val="19319847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ig. 2">
            <a:extLst>
              <a:ext uri="{FF2B5EF4-FFF2-40B4-BE49-F238E27FC236}">
                <a16:creationId xmlns:a16="http://schemas.microsoft.com/office/drawing/2014/main" id="{968214C0-FBD7-E31A-7860-B1BD6E66C1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802" y="0"/>
            <a:ext cx="913765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13A177AE-A5E7-D7FE-27CA-E86B0EB34C74}"/>
              </a:ext>
            </a:extLst>
          </p:cNvPr>
          <p:cNvSpPr txBox="1"/>
          <p:nvPr/>
        </p:nvSpPr>
        <p:spPr>
          <a:xfrm>
            <a:off x="9382298" y="108724"/>
            <a:ext cx="2748741" cy="6555641"/>
          </a:xfrm>
          <a:prstGeom prst="rect">
            <a:avLst/>
          </a:prstGeom>
          <a:noFill/>
        </p:spPr>
        <p:txBody>
          <a:bodyPr wrap="square">
            <a:spAutoFit/>
          </a:bodyPr>
          <a:lstStyle/>
          <a:p>
            <a:r>
              <a:rPr lang="en-US" sz="1500" b="0" i="0" dirty="0">
                <a:solidFill>
                  <a:srgbClr val="333333"/>
                </a:solidFill>
                <a:effectLst/>
                <a:latin typeface="Georgia" panose="02040502050405020303" pitchFamily="18" charset="0"/>
              </a:rPr>
              <a:t>Exercise-induced epigenetic changes in skeletal muscle. (</a:t>
            </a:r>
            <a:r>
              <a:rPr lang="en-US" sz="1500" b="1" i="0" dirty="0">
                <a:solidFill>
                  <a:srgbClr val="333333"/>
                </a:solidFill>
                <a:effectLst/>
                <a:latin typeface="Georgia" panose="02040502050405020303" pitchFamily="18" charset="0"/>
              </a:rPr>
              <a:t>A</a:t>
            </a:r>
            <a:r>
              <a:rPr lang="en-US" sz="1500" b="0" i="0" dirty="0">
                <a:solidFill>
                  <a:srgbClr val="333333"/>
                </a:solidFill>
                <a:effectLst/>
                <a:latin typeface="Georgia" panose="02040502050405020303" pitchFamily="18" charset="0"/>
              </a:rPr>
              <a:t>) DNA Methylation: Exercise induces changes in DNA methylation patterns that regulate gene expression. (</a:t>
            </a:r>
            <a:r>
              <a:rPr lang="en-US" sz="1500" b="1" i="0" dirty="0">
                <a:solidFill>
                  <a:srgbClr val="333333"/>
                </a:solidFill>
                <a:effectLst/>
                <a:latin typeface="Georgia" panose="02040502050405020303" pitchFamily="18" charset="0"/>
              </a:rPr>
              <a:t>B</a:t>
            </a:r>
            <a:r>
              <a:rPr lang="en-US" sz="1500" b="0" i="0" dirty="0">
                <a:solidFill>
                  <a:srgbClr val="333333"/>
                </a:solidFill>
                <a:effectLst/>
                <a:latin typeface="Georgia" panose="02040502050405020303" pitchFamily="18" charset="0"/>
              </a:rPr>
              <a:t>) Histone Modification: Exercise increases AMPK activation through AMP/ATP ratio changes and calcium signaling via CaMKII. These pathways lead to the phosphorylation of HDAC4 and HDAC5, which promote MEF2A-dependent activation of the GLUT4 promoter, improving glucose uptake and enhancing metabolic adaptations. (</a:t>
            </a:r>
            <a:r>
              <a:rPr lang="en-US" sz="1500" b="1" i="0" dirty="0">
                <a:solidFill>
                  <a:srgbClr val="333333"/>
                </a:solidFill>
                <a:effectLst/>
                <a:latin typeface="Georgia" panose="02040502050405020303" pitchFamily="18" charset="0"/>
              </a:rPr>
              <a:t>C</a:t>
            </a:r>
            <a:r>
              <a:rPr lang="en-US" sz="1500" b="0" i="0" dirty="0">
                <a:solidFill>
                  <a:srgbClr val="333333"/>
                </a:solidFill>
                <a:effectLst/>
                <a:latin typeface="Georgia" panose="02040502050405020303" pitchFamily="18" charset="0"/>
              </a:rPr>
              <a:t>) miRNA Regulation: Different types of exercise, such as acute endurance exercise, short-term endurance training, and weight training, influence the expression of specific miRNAs, which play crucial roles in regulating muscle growth and metabolism</a:t>
            </a:r>
            <a:endParaRPr lang="en-US" sz="1500" dirty="0"/>
          </a:p>
        </p:txBody>
      </p:sp>
    </p:spTree>
    <p:extLst>
      <p:ext uri="{BB962C8B-B14F-4D97-AF65-F5344CB8AC3E}">
        <p14:creationId xmlns:p14="http://schemas.microsoft.com/office/powerpoint/2010/main" val="18991566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177AE-A5E7-D7FE-27CA-E86B0EB34C74}"/>
              </a:ext>
            </a:extLst>
          </p:cNvPr>
          <p:cNvSpPr txBox="1"/>
          <p:nvPr/>
        </p:nvSpPr>
        <p:spPr>
          <a:xfrm>
            <a:off x="8143904" y="601946"/>
            <a:ext cx="3873730" cy="5509200"/>
          </a:xfrm>
          <a:prstGeom prst="rect">
            <a:avLst/>
          </a:prstGeom>
          <a:noFill/>
        </p:spPr>
        <p:txBody>
          <a:bodyPr wrap="square">
            <a:spAutoFit/>
          </a:bodyPr>
          <a:lstStyle/>
          <a:p>
            <a:r>
              <a:rPr lang="en-GB" sz="1600" b="0" i="0" dirty="0">
                <a:solidFill>
                  <a:srgbClr val="333333"/>
                </a:solidFill>
                <a:effectLst/>
                <a:latin typeface="Georgia" panose="02040502050405020303" pitchFamily="18" charset="0"/>
              </a:rPr>
              <a:t>Exercise-induced epigenetic changes in the brain. (</a:t>
            </a:r>
            <a:r>
              <a:rPr lang="en-GB" sz="1600" b="1" i="0" dirty="0">
                <a:solidFill>
                  <a:srgbClr val="333333"/>
                </a:solidFill>
                <a:effectLst/>
                <a:latin typeface="Georgia" panose="02040502050405020303" pitchFamily="18" charset="0"/>
              </a:rPr>
              <a:t>A</a:t>
            </a:r>
            <a:r>
              <a:rPr lang="en-GB" sz="1600" b="0" i="0" dirty="0">
                <a:solidFill>
                  <a:srgbClr val="333333"/>
                </a:solidFill>
                <a:effectLst/>
                <a:latin typeface="Georgia" panose="02040502050405020303" pitchFamily="18" charset="0"/>
              </a:rPr>
              <a:t>) DNA Methylation: Exercise induces changes in DNA methylation that regulate gene expression, such as in the </a:t>
            </a:r>
            <a:r>
              <a:rPr lang="en-GB" sz="1600" b="0" i="1" dirty="0">
                <a:solidFill>
                  <a:srgbClr val="333333"/>
                </a:solidFill>
                <a:effectLst/>
                <a:latin typeface="Georgia" panose="02040502050405020303" pitchFamily="18" charset="0"/>
              </a:rPr>
              <a:t>BDNF</a:t>
            </a:r>
            <a:r>
              <a:rPr lang="en-GB" sz="1600" b="0" i="0" dirty="0">
                <a:solidFill>
                  <a:srgbClr val="333333"/>
                </a:solidFill>
                <a:effectLst/>
                <a:latin typeface="Georgia" panose="02040502050405020303" pitchFamily="18" charset="0"/>
              </a:rPr>
              <a:t> promoter. (</a:t>
            </a:r>
            <a:r>
              <a:rPr lang="en-GB" sz="1600" b="1" i="0" dirty="0">
                <a:solidFill>
                  <a:srgbClr val="333333"/>
                </a:solidFill>
                <a:effectLst/>
                <a:latin typeface="Georgia" panose="02040502050405020303" pitchFamily="18" charset="0"/>
              </a:rPr>
              <a:t>B</a:t>
            </a:r>
            <a:r>
              <a:rPr lang="en-GB" sz="1600" b="0" i="0" dirty="0">
                <a:solidFill>
                  <a:srgbClr val="333333"/>
                </a:solidFill>
                <a:effectLst/>
                <a:latin typeface="Georgia" panose="02040502050405020303" pitchFamily="18" charset="0"/>
              </a:rPr>
              <a:t>) Histone Modification: Exercise influences histone modifications in various brain regions, such as the </a:t>
            </a:r>
            <a:r>
              <a:rPr lang="en-GB" sz="1600" b="0" i="1" dirty="0" err="1">
                <a:solidFill>
                  <a:srgbClr val="333333"/>
                </a:solidFill>
                <a:effectLst/>
                <a:latin typeface="Georgia" panose="02040502050405020303" pitchFamily="18" charset="0"/>
              </a:rPr>
              <a:t>cFos</a:t>
            </a:r>
            <a:r>
              <a:rPr lang="en-GB" sz="1600" b="0" i="0" dirty="0">
                <a:solidFill>
                  <a:srgbClr val="333333"/>
                </a:solidFill>
                <a:effectLst/>
                <a:latin typeface="Georgia" panose="02040502050405020303" pitchFamily="18" charset="0"/>
              </a:rPr>
              <a:t> promoter in the hippocampus, which attenuates memory deficits induced by aging. Additionally, HDAC2 and HDAC3 are involved in promoting </a:t>
            </a:r>
            <a:r>
              <a:rPr lang="en-GB" sz="1600" b="0" i="1" dirty="0">
                <a:solidFill>
                  <a:srgbClr val="333333"/>
                </a:solidFill>
                <a:effectLst/>
                <a:latin typeface="Georgia" panose="02040502050405020303" pitchFamily="18" charset="0"/>
              </a:rPr>
              <a:t>BDNF</a:t>
            </a:r>
            <a:r>
              <a:rPr lang="en-GB" sz="1600" b="0" i="0" dirty="0">
                <a:solidFill>
                  <a:srgbClr val="333333"/>
                </a:solidFill>
                <a:effectLst/>
                <a:latin typeface="Georgia" panose="02040502050405020303" pitchFamily="18" charset="0"/>
              </a:rPr>
              <a:t> expression, enhancing cognitive function via circulating molecules like DBHB. (</a:t>
            </a:r>
            <a:r>
              <a:rPr lang="en-GB" sz="1600" b="1" i="0" dirty="0">
                <a:solidFill>
                  <a:srgbClr val="333333"/>
                </a:solidFill>
                <a:effectLst/>
                <a:latin typeface="Georgia" panose="02040502050405020303" pitchFamily="18" charset="0"/>
              </a:rPr>
              <a:t>C</a:t>
            </a:r>
            <a:r>
              <a:rPr lang="en-GB" sz="1600" b="0" i="0" dirty="0">
                <a:solidFill>
                  <a:srgbClr val="333333"/>
                </a:solidFill>
                <a:effectLst/>
                <a:latin typeface="Georgia" panose="02040502050405020303" pitchFamily="18" charset="0"/>
              </a:rPr>
              <a:t>) m6A RNA Methylation: Exercise affects brain m6A levels through hepatic biosynthesis of SAM, influencing anxiety-like </a:t>
            </a:r>
            <a:r>
              <a:rPr lang="en-GB" sz="1600" b="0" i="0" dirty="0" err="1">
                <a:solidFill>
                  <a:srgbClr val="333333"/>
                </a:solidFill>
                <a:effectLst/>
                <a:latin typeface="Georgia" panose="02040502050405020303" pitchFamily="18" charset="0"/>
              </a:rPr>
              <a:t>behaviors</a:t>
            </a:r>
            <a:r>
              <a:rPr lang="en-GB" sz="1600" b="0" i="0" dirty="0">
                <a:solidFill>
                  <a:srgbClr val="333333"/>
                </a:solidFill>
                <a:effectLst/>
                <a:latin typeface="Georgia" panose="02040502050405020303" pitchFamily="18" charset="0"/>
              </a:rPr>
              <a:t> and neural activity, improving stress resilience. (</a:t>
            </a:r>
            <a:r>
              <a:rPr lang="en-GB" sz="1600" b="1" i="0" dirty="0">
                <a:solidFill>
                  <a:srgbClr val="333333"/>
                </a:solidFill>
                <a:effectLst/>
                <a:latin typeface="Georgia" panose="02040502050405020303" pitchFamily="18" charset="0"/>
              </a:rPr>
              <a:t>D</a:t>
            </a:r>
            <a:r>
              <a:rPr lang="en-GB" sz="1600" b="0" i="0" dirty="0">
                <a:solidFill>
                  <a:srgbClr val="333333"/>
                </a:solidFill>
                <a:effectLst/>
                <a:latin typeface="Georgia" panose="02040502050405020303" pitchFamily="18" charset="0"/>
              </a:rPr>
              <a:t>) miRNA Regulation: Exercise alters the expression of specific miRNAs in the brain</a:t>
            </a:r>
            <a:endParaRPr lang="en-US" sz="1500" dirty="0"/>
          </a:p>
        </p:txBody>
      </p:sp>
      <p:pic>
        <p:nvPicPr>
          <p:cNvPr id="7170" name="Picture 2" descr="Fig. 3">
            <a:extLst>
              <a:ext uri="{FF2B5EF4-FFF2-40B4-BE49-F238E27FC236}">
                <a16:creationId xmlns:a16="http://schemas.microsoft.com/office/drawing/2014/main" id="{77547382-C7E4-1C92-DC62-32770E14F3E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366" y="0"/>
            <a:ext cx="777557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6320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A177AE-A5E7-D7FE-27CA-E86B0EB34C74}"/>
              </a:ext>
            </a:extLst>
          </p:cNvPr>
          <p:cNvSpPr txBox="1"/>
          <p:nvPr/>
        </p:nvSpPr>
        <p:spPr>
          <a:xfrm>
            <a:off x="9033164" y="601946"/>
            <a:ext cx="2984470" cy="4278094"/>
          </a:xfrm>
          <a:prstGeom prst="rect">
            <a:avLst/>
          </a:prstGeom>
          <a:noFill/>
        </p:spPr>
        <p:txBody>
          <a:bodyPr wrap="square">
            <a:spAutoFit/>
          </a:bodyPr>
          <a:lstStyle/>
          <a:p>
            <a:r>
              <a:rPr lang="en-GB" sz="1600" b="0" i="0" dirty="0">
                <a:solidFill>
                  <a:srgbClr val="333333"/>
                </a:solidFill>
                <a:effectLst/>
                <a:latin typeface="Georgia" panose="02040502050405020303" pitchFamily="18" charset="0"/>
              </a:rPr>
              <a:t>Exercise-induced epigenetic changes in the heart. (</a:t>
            </a:r>
            <a:r>
              <a:rPr lang="en-GB" sz="1600" b="1" i="0" dirty="0">
                <a:solidFill>
                  <a:srgbClr val="333333"/>
                </a:solidFill>
                <a:effectLst/>
                <a:latin typeface="Georgia" panose="02040502050405020303" pitchFamily="18" charset="0"/>
              </a:rPr>
              <a:t>A</a:t>
            </a:r>
            <a:r>
              <a:rPr lang="en-GB" sz="1600" b="0" i="0" dirty="0">
                <a:solidFill>
                  <a:srgbClr val="333333"/>
                </a:solidFill>
                <a:effectLst/>
                <a:latin typeface="Georgia" panose="02040502050405020303" pitchFamily="18" charset="0"/>
              </a:rPr>
              <a:t>) DNA Methylation: Exercise influences methylation status of the </a:t>
            </a:r>
            <a:r>
              <a:rPr lang="en-GB" sz="1600" b="0" i="1" dirty="0">
                <a:solidFill>
                  <a:srgbClr val="333333"/>
                </a:solidFill>
                <a:effectLst/>
                <a:latin typeface="Georgia" panose="02040502050405020303" pitchFamily="18" charset="0"/>
              </a:rPr>
              <a:t>ASC</a:t>
            </a:r>
            <a:r>
              <a:rPr lang="en-GB" sz="1600" b="0" i="0" dirty="0">
                <a:solidFill>
                  <a:srgbClr val="333333"/>
                </a:solidFill>
                <a:effectLst/>
                <a:latin typeface="Georgia" panose="02040502050405020303" pitchFamily="18" charset="0"/>
              </a:rPr>
              <a:t> gene, thereby regulating its expression and improving heart failure. (</a:t>
            </a:r>
            <a:r>
              <a:rPr lang="en-GB" sz="1600" b="1" i="0" dirty="0">
                <a:solidFill>
                  <a:srgbClr val="333333"/>
                </a:solidFill>
                <a:effectLst/>
                <a:latin typeface="Georgia" panose="02040502050405020303" pitchFamily="18" charset="0"/>
              </a:rPr>
              <a:t>B</a:t>
            </a:r>
            <a:r>
              <a:rPr lang="en-GB" sz="1600" b="0" i="0" dirty="0">
                <a:solidFill>
                  <a:srgbClr val="333333"/>
                </a:solidFill>
                <a:effectLst/>
                <a:latin typeface="Georgia" panose="02040502050405020303" pitchFamily="18" charset="0"/>
              </a:rPr>
              <a:t>) Histone Modification: Exercise triggers histone modifications that affect cardiac function. (</a:t>
            </a:r>
            <a:r>
              <a:rPr lang="en-GB" sz="1600" b="1" i="0" dirty="0">
                <a:solidFill>
                  <a:srgbClr val="333333"/>
                </a:solidFill>
                <a:effectLst/>
                <a:latin typeface="Georgia" panose="02040502050405020303" pitchFamily="18" charset="0"/>
              </a:rPr>
              <a:t>C</a:t>
            </a:r>
            <a:r>
              <a:rPr lang="en-GB" sz="1600" b="0" i="0" dirty="0">
                <a:solidFill>
                  <a:srgbClr val="333333"/>
                </a:solidFill>
                <a:effectLst/>
                <a:latin typeface="Georgia" panose="02040502050405020303" pitchFamily="18" charset="0"/>
              </a:rPr>
              <a:t>) miRNA Regulation: Specific types of exercise, such as running wheel and swimming, modulate the expression of certain miRNAs that play crucial roles in cardiac health</a:t>
            </a:r>
            <a:endParaRPr lang="en-US" sz="1500" dirty="0"/>
          </a:p>
        </p:txBody>
      </p:sp>
      <p:pic>
        <p:nvPicPr>
          <p:cNvPr id="8194" name="Picture 2" descr="Fig. 4">
            <a:extLst>
              <a:ext uri="{FF2B5EF4-FFF2-40B4-BE49-F238E27FC236}">
                <a16:creationId xmlns:a16="http://schemas.microsoft.com/office/drawing/2014/main" id="{99D99E18-E137-48CC-5440-033933EABF0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656" y="0"/>
            <a:ext cx="84899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63184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E5095-9BB4-940C-E673-E6A16A7203DF}"/>
              </a:ext>
            </a:extLst>
          </p:cNvPr>
          <p:cNvSpPr>
            <a:spLocks noGrp="1"/>
          </p:cNvSpPr>
          <p:nvPr>
            <p:ph type="title"/>
          </p:nvPr>
        </p:nvSpPr>
        <p:spPr>
          <a:xfrm>
            <a:off x="2534965" y="193672"/>
            <a:ext cx="7886700" cy="704808"/>
          </a:xfrm>
        </p:spPr>
        <p:txBody>
          <a:bodyPr>
            <a:normAutofit fontScale="90000"/>
          </a:bodyPr>
          <a:lstStyle/>
          <a:p>
            <a:pPr algn="ctr"/>
            <a:r>
              <a:rPr lang="vi-VN" sz="2700" b="1" dirty="0"/>
              <a:t>What are DNA Methylation and </a:t>
            </a:r>
            <a:br>
              <a:rPr lang="en-US" sz="2700" b="1" dirty="0"/>
            </a:br>
            <a:r>
              <a:rPr lang="vi-VN" sz="2700" b="1" dirty="0">
                <a:solidFill>
                  <a:srgbClr val="FF0000"/>
                </a:solidFill>
              </a:rPr>
              <a:t>genome-wide DNA methylation (Epigenome)?</a:t>
            </a:r>
          </a:p>
        </p:txBody>
      </p:sp>
      <p:pic>
        <p:nvPicPr>
          <p:cNvPr id="4" name="Content Placeholder 3">
            <a:extLst>
              <a:ext uri="{FF2B5EF4-FFF2-40B4-BE49-F238E27FC236}">
                <a16:creationId xmlns:a16="http://schemas.microsoft.com/office/drawing/2014/main" id="{95B23DAE-494C-89C1-7CEA-D765BCC361B1}"/>
              </a:ext>
            </a:extLst>
          </p:cNvPr>
          <p:cNvPicPr>
            <a:picLocks noGrp="1" noChangeAspect="1"/>
          </p:cNvPicPr>
          <p:nvPr>
            <p:ph idx="1"/>
          </p:nvPr>
        </p:nvPicPr>
        <p:blipFill>
          <a:blip r:embed="rId2"/>
          <a:stretch>
            <a:fillRect/>
          </a:stretch>
        </p:blipFill>
        <p:spPr>
          <a:xfrm>
            <a:off x="406401" y="1131687"/>
            <a:ext cx="4900078" cy="3251665"/>
          </a:xfrm>
          <a:prstGeom prst="rect">
            <a:avLst/>
          </a:prstGeom>
        </p:spPr>
      </p:pic>
      <p:pic>
        <p:nvPicPr>
          <p:cNvPr id="5" name="Picture 4" descr="Screenshot from 2021-09-12 08-32-44">
            <a:extLst>
              <a:ext uri="{FF2B5EF4-FFF2-40B4-BE49-F238E27FC236}">
                <a16:creationId xmlns:a16="http://schemas.microsoft.com/office/drawing/2014/main" id="{C9BC23CE-56B3-979D-D9C2-B0CB8DF0DC1E}"/>
              </a:ext>
            </a:extLst>
          </p:cNvPr>
          <p:cNvPicPr>
            <a:picLocks noChangeAspect="1"/>
          </p:cNvPicPr>
          <p:nvPr/>
        </p:nvPicPr>
        <p:blipFill>
          <a:blip r:embed="rId3"/>
          <a:stretch>
            <a:fillRect/>
          </a:stretch>
        </p:blipFill>
        <p:spPr>
          <a:xfrm>
            <a:off x="5571983" y="1442720"/>
            <a:ext cx="6449430" cy="1681995"/>
          </a:xfrm>
          <a:prstGeom prst="rect">
            <a:avLst/>
          </a:prstGeom>
        </p:spPr>
      </p:pic>
      <p:pic>
        <p:nvPicPr>
          <p:cNvPr id="6" name="Content Placeholder 3">
            <a:extLst>
              <a:ext uri="{FF2B5EF4-FFF2-40B4-BE49-F238E27FC236}">
                <a16:creationId xmlns:a16="http://schemas.microsoft.com/office/drawing/2014/main" id="{F3692DFF-015E-D4E9-2B81-2A5FAA5935CB}"/>
              </a:ext>
            </a:extLst>
          </p:cNvPr>
          <p:cNvPicPr>
            <a:picLocks noGrp="1" noChangeAspect="1"/>
          </p:cNvPicPr>
          <p:nvPr/>
        </p:nvPicPr>
        <p:blipFill>
          <a:blip r:embed="rId4"/>
          <a:stretch>
            <a:fillRect/>
          </a:stretch>
        </p:blipFill>
        <p:spPr>
          <a:xfrm>
            <a:off x="2683899" y="4400162"/>
            <a:ext cx="7026930" cy="2091530"/>
          </a:xfrm>
          <a:prstGeom prst="rect">
            <a:avLst/>
          </a:prstGeom>
        </p:spPr>
      </p:pic>
      <p:sp>
        <p:nvSpPr>
          <p:cNvPr id="3" name="Text Box 7">
            <a:extLst>
              <a:ext uri="{FF2B5EF4-FFF2-40B4-BE49-F238E27FC236}">
                <a16:creationId xmlns:a16="http://schemas.microsoft.com/office/drawing/2014/main" id="{00B95070-0A67-9FAF-B9FA-9F7E5A7EC0D7}"/>
              </a:ext>
            </a:extLst>
          </p:cNvPr>
          <p:cNvSpPr txBox="1"/>
          <p:nvPr/>
        </p:nvSpPr>
        <p:spPr>
          <a:xfrm>
            <a:off x="9130099" y="6410412"/>
            <a:ext cx="2891314" cy="253916"/>
          </a:xfrm>
          <a:prstGeom prst="rect">
            <a:avLst/>
          </a:prstGeom>
          <a:noFill/>
        </p:spPr>
        <p:txBody>
          <a:bodyPr wrap="square" rtlCol="0" anchor="t">
            <a:spAutoFit/>
          </a:bodyPr>
          <a:lstStyle/>
          <a:p>
            <a:r>
              <a:rPr lang="en-US" sz="1050" dirty="0">
                <a:latin typeface="Calibri" panose="020F0502020204030204" pitchFamily="34" charset="0"/>
              </a:rPr>
              <a:t>https://en.wikipedia.org/wiki/DNA_methylation</a:t>
            </a:r>
          </a:p>
        </p:txBody>
      </p:sp>
    </p:spTree>
    <p:extLst>
      <p:ext uri="{BB962C8B-B14F-4D97-AF65-F5344CB8AC3E}">
        <p14:creationId xmlns:p14="http://schemas.microsoft.com/office/powerpoint/2010/main" val="1146145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21971"/>
          </a:xfrm>
        </p:spPr>
        <p:txBody>
          <a:bodyPr>
            <a:normAutofit fontScale="90000"/>
          </a:bodyPr>
          <a:lstStyle/>
          <a:p>
            <a:pPr algn="ctr"/>
            <a:r>
              <a:rPr lang="en-US" altLang="en-US" b="1" dirty="0">
                <a:solidFill>
                  <a:srgbClr val="0070C0"/>
                </a:solidFill>
              </a:rPr>
              <a:t>DNA methylation </a:t>
            </a:r>
            <a:r>
              <a:rPr lang="vi-VN" altLang="en-US" b="1" dirty="0">
                <a:solidFill>
                  <a:srgbClr val="0070C0"/>
                </a:solidFill>
              </a:rPr>
              <a:t>regulates</a:t>
            </a:r>
            <a:r>
              <a:rPr lang="en-US" altLang="en-US" b="1" dirty="0">
                <a:solidFill>
                  <a:srgbClr val="0070C0"/>
                </a:solidFill>
              </a:rPr>
              <a:t> gene expression</a:t>
            </a:r>
          </a:p>
        </p:txBody>
      </p:sp>
      <p:sp>
        <p:nvSpPr>
          <p:cNvPr id="8" name="Text Box 7"/>
          <p:cNvSpPr txBox="1"/>
          <p:nvPr/>
        </p:nvSpPr>
        <p:spPr>
          <a:xfrm>
            <a:off x="8605520" y="6228715"/>
            <a:ext cx="2438400" cy="306705"/>
          </a:xfrm>
          <a:prstGeom prst="rect">
            <a:avLst/>
          </a:prstGeom>
          <a:noFill/>
        </p:spPr>
        <p:txBody>
          <a:bodyPr wrap="square" rtlCol="0" anchor="t">
            <a:spAutoFit/>
          </a:bodyPr>
          <a:lstStyle/>
          <a:p>
            <a:r>
              <a:rPr lang="en-US" sz="1400" dirty="0">
                <a:latin typeface="Calibri" panose="020F0502020204030204" pitchFamily="34" charset="0"/>
              </a:rPr>
              <a:t>10.1016/j.cell.2013.06.018</a:t>
            </a:r>
          </a:p>
        </p:txBody>
      </p:sp>
      <p:pic>
        <p:nvPicPr>
          <p:cNvPr id="6" name="Picture 5"/>
          <p:cNvPicPr>
            <a:picLocks noChangeAspect="1"/>
          </p:cNvPicPr>
          <p:nvPr/>
        </p:nvPicPr>
        <p:blipFill>
          <a:blip r:embed="rId2"/>
          <a:stretch>
            <a:fillRect/>
          </a:stretch>
        </p:blipFill>
        <p:spPr>
          <a:xfrm>
            <a:off x="7186204" y="2524125"/>
            <a:ext cx="4288155" cy="2661285"/>
          </a:xfrm>
          <a:prstGeom prst="rect">
            <a:avLst/>
          </a:prstGeom>
        </p:spPr>
      </p:pic>
      <p:pic>
        <p:nvPicPr>
          <p:cNvPr id="7" name="Picture 6" descr="Screenshot from 2021-09-12 08-34-57"/>
          <p:cNvPicPr>
            <a:picLocks noChangeAspect="1"/>
          </p:cNvPicPr>
          <p:nvPr/>
        </p:nvPicPr>
        <p:blipFill>
          <a:blip r:embed="rId3"/>
          <a:stretch>
            <a:fillRect/>
          </a:stretch>
        </p:blipFill>
        <p:spPr>
          <a:xfrm>
            <a:off x="443230" y="2524760"/>
            <a:ext cx="5996940" cy="2766060"/>
          </a:xfrm>
          <a:prstGeom prst="rect">
            <a:avLst/>
          </a:prstGeom>
        </p:spPr>
      </p:pic>
      <p:sp>
        <p:nvSpPr>
          <p:cNvPr id="22" name="Text Box 21"/>
          <p:cNvSpPr txBox="1"/>
          <p:nvPr/>
        </p:nvSpPr>
        <p:spPr>
          <a:xfrm>
            <a:off x="2247900" y="1743710"/>
            <a:ext cx="2011680" cy="521970"/>
          </a:xfrm>
          <a:prstGeom prst="rect">
            <a:avLst/>
          </a:prstGeom>
          <a:noFill/>
        </p:spPr>
        <p:txBody>
          <a:bodyPr wrap="square" rtlCol="0">
            <a:spAutoFit/>
          </a:bodyPr>
          <a:lstStyle/>
          <a:p>
            <a:r>
              <a:rPr lang="en-US" altLang="en-US" sz="2800" dirty="0">
                <a:latin typeface="Calibri" panose="020F0502020204030204" pitchFamily="34" charset="0"/>
              </a:rPr>
              <a:t>Promoter</a:t>
            </a:r>
          </a:p>
        </p:txBody>
      </p:sp>
      <p:sp>
        <p:nvSpPr>
          <p:cNvPr id="23" name="Text Box 22"/>
          <p:cNvSpPr txBox="1"/>
          <p:nvPr/>
        </p:nvSpPr>
        <p:spPr>
          <a:xfrm>
            <a:off x="8587649" y="1743710"/>
            <a:ext cx="2011680" cy="521970"/>
          </a:xfrm>
          <a:prstGeom prst="rect">
            <a:avLst/>
          </a:prstGeom>
          <a:noFill/>
        </p:spPr>
        <p:txBody>
          <a:bodyPr wrap="square" rtlCol="0">
            <a:spAutoFit/>
          </a:bodyPr>
          <a:lstStyle/>
          <a:p>
            <a:r>
              <a:rPr lang="en-US" altLang="en-US" sz="2800" dirty="0">
                <a:latin typeface="Calibri" panose="020F0502020204030204" pitchFamily="34" charset="0"/>
              </a:rPr>
              <a:t>Enhancer</a:t>
            </a:r>
          </a:p>
        </p:txBody>
      </p:sp>
      <p:sp>
        <p:nvSpPr>
          <p:cNvPr id="24" name="Text Box 23"/>
          <p:cNvSpPr txBox="1"/>
          <p:nvPr/>
        </p:nvSpPr>
        <p:spPr>
          <a:xfrm>
            <a:off x="992505" y="5714365"/>
            <a:ext cx="2409190" cy="368300"/>
          </a:xfrm>
          <a:prstGeom prst="rect">
            <a:avLst/>
          </a:prstGeom>
          <a:noFill/>
        </p:spPr>
        <p:txBody>
          <a:bodyPr wrap="square" rtlCol="0">
            <a:spAutoFit/>
          </a:bodyPr>
          <a:lstStyle/>
          <a:p>
            <a:r>
              <a:rPr lang="en-US" altLang="en-US" dirty="0">
                <a:latin typeface="Calibri" panose="020F0502020204030204" pitchFamily="34" charset="0"/>
              </a:rPr>
              <a:t>Methylated CpG site</a:t>
            </a:r>
          </a:p>
        </p:txBody>
      </p:sp>
      <p:cxnSp>
        <p:nvCxnSpPr>
          <p:cNvPr id="25" name="Straight Arrow Connector 24"/>
          <p:cNvCxnSpPr/>
          <p:nvPr/>
        </p:nvCxnSpPr>
        <p:spPr>
          <a:xfrm flipV="1">
            <a:off x="1925320" y="4806950"/>
            <a:ext cx="526415" cy="856615"/>
          </a:xfrm>
          <a:prstGeom prst="straightConnector1">
            <a:avLst/>
          </a:prstGeom>
          <a:ln w="50800">
            <a:solidFill>
              <a:srgbClr val="FFFF00"/>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3935"/>
          </a:xfrm>
        </p:spPr>
        <p:txBody>
          <a:bodyPr>
            <a:noAutofit/>
          </a:bodyPr>
          <a:lstStyle/>
          <a:p>
            <a:pPr algn="ctr"/>
            <a:r>
              <a:rPr lang="en-US" altLang="en-US" sz="3600" b="1" dirty="0">
                <a:solidFill>
                  <a:srgbClr val="0070C0"/>
                </a:solidFill>
              </a:rPr>
              <a:t>DNA methylation regulate gene expression in cancer</a:t>
            </a:r>
          </a:p>
        </p:txBody>
      </p:sp>
      <p:sp>
        <p:nvSpPr>
          <p:cNvPr id="8" name="Text Box 7"/>
          <p:cNvSpPr txBox="1"/>
          <p:nvPr/>
        </p:nvSpPr>
        <p:spPr>
          <a:xfrm>
            <a:off x="9203055" y="6228715"/>
            <a:ext cx="1840865" cy="306705"/>
          </a:xfrm>
          <a:prstGeom prst="rect">
            <a:avLst/>
          </a:prstGeom>
          <a:noFill/>
        </p:spPr>
        <p:txBody>
          <a:bodyPr wrap="square" rtlCol="0" anchor="t">
            <a:spAutoFit/>
          </a:bodyPr>
          <a:lstStyle/>
          <a:p>
            <a:r>
              <a:rPr lang="en-US" sz="1400" dirty="0">
                <a:latin typeface="Calibri" panose="020F0502020204030204" pitchFamily="34" charset="0"/>
              </a:rPr>
              <a:t>10.1038/nrc1279</a:t>
            </a:r>
          </a:p>
        </p:txBody>
      </p:sp>
      <p:pic>
        <p:nvPicPr>
          <p:cNvPr id="3" name="Picture 2"/>
          <p:cNvPicPr>
            <a:picLocks noChangeAspect="1"/>
          </p:cNvPicPr>
          <p:nvPr/>
        </p:nvPicPr>
        <p:blipFill>
          <a:blip r:embed="rId2"/>
          <a:stretch>
            <a:fillRect/>
          </a:stretch>
        </p:blipFill>
        <p:spPr>
          <a:xfrm>
            <a:off x="1356360" y="1888490"/>
            <a:ext cx="9080500" cy="3466465"/>
          </a:xfrm>
          <a:prstGeom prst="rect">
            <a:avLst/>
          </a:prstGeom>
        </p:spPr>
      </p:pic>
      <p:sp>
        <p:nvSpPr>
          <p:cNvPr id="4" name="Rectangle 3"/>
          <p:cNvSpPr/>
          <p:nvPr/>
        </p:nvSpPr>
        <p:spPr>
          <a:xfrm>
            <a:off x="1457325" y="2601595"/>
            <a:ext cx="713105" cy="518160"/>
          </a:xfrm>
          <a:prstGeom prst="rect">
            <a:avLst/>
          </a:prstGeom>
          <a:noFill/>
          <a:ln w="539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446B04B-3E2C-520F-4F83-74C7A4010EF5}"/>
              </a:ext>
            </a:extLst>
          </p:cNvPr>
          <p:cNvSpPr txBox="1"/>
          <p:nvPr/>
        </p:nvSpPr>
        <p:spPr>
          <a:xfrm>
            <a:off x="4403265" y="6300793"/>
            <a:ext cx="7130143" cy="338554"/>
          </a:xfrm>
          <a:prstGeom prst="rect">
            <a:avLst/>
          </a:prstGeom>
          <a:noFill/>
        </p:spPr>
        <p:txBody>
          <a:bodyPr wrap="square">
            <a:spAutoFit/>
          </a:bodyPr>
          <a:lstStyle/>
          <a:p>
            <a:pPr algn="r"/>
            <a:r>
              <a:rPr lang="en-US" sz="1600" dirty="0"/>
              <a:t>https://www.fjc.gov/content/361230/DNA-basics-nucleotides-genes-genome</a:t>
            </a:r>
          </a:p>
        </p:txBody>
      </p:sp>
      <p:pic>
        <p:nvPicPr>
          <p:cNvPr id="4098" name="Picture 2">
            <a:extLst>
              <a:ext uri="{FF2B5EF4-FFF2-40B4-BE49-F238E27FC236}">
                <a16:creationId xmlns:a16="http://schemas.microsoft.com/office/drawing/2014/main" id="{08FED848-D92E-3DE1-C112-92B7C73E36AC}"/>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01776" y="218653"/>
            <a:ext cx="8540296" cy="5978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9209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03935"/>
          </a:xfrm>
        </p:spPr>
        <p:txBody>
          <a:bodyPr>
            <a:noAutofit/>
          </a:bodyPr>
          <a:lstStyle/>
          <a:p>
            <a:pPr algn="ctr"/>
            <a:r>
              <a:rPr lang="en-US" altLang="en-US" sz="3600" b="1" dirty="0">
                <a:solidFill>
                  <a:srgbClr val="0070C0"/>
                </a:solidFill>
              </a:rPr>
              <a:t>DNA methylation regulate gene expression in cancer</a:t>
            </a:r>
          </a:p>
        </p:txBody>
      </p:sp>
      <p:sp>
        <p:nvSpPr>
          <p:cNvPr id="8" name="Text Box 7"/>
          <p:cNvSpPr txBox="1"/>
          <p:nvPr/>
        </p:nvSpPr>
        <p:spPr>
          <a:xfrm>
            <a:off x="9436735" y="6228715"/>
            <a:ext cx="1607185" cy="306705"/>
          </a:xfrm>
          <a:prstGeom prst="rect">
            <a:avLst/>
          </a:prstGeom>
          <a:noFill/>
        </p:spPr>
        <p:txBody>
          <a:bodyPr wrap="square" rtlCol="0" anchor="t">
            <a:spAutoFit/>
          </a:bodyPr>
          <a:lstStyle/>
          <a:p>
            <a:r>
              <a:rPr lang="en-US" sz="1400" dirty="0">
                <a:latin typeface="Calibri" panose="020F0502020204030204" pitchFamily="34" charset="0"/>
              </a:rPr>
              <a:t>10.1038/nrc3130</a:t>
            </a:r>
          </a:p>
        </p:txBody>
      </p:sp>
      <p:pic>
        <p:nvPicPr>
          <p:cNvPr id="4" name="Picture 3"/>
          <p:cNvPicPr>
            <a:picLocks noChangeAspect="1"/>
          </p:cNvPicPr>
          <p:nvPr/>
        </p:nvPicPr>
        <p:blipFill>
          <a:blip r:embed="rId2"/>
          <a:stretch>
            <a:fillRect/>
          </a:stretch>
        </p:blipFill>
        <p:spPr>
          <a:xfrm>
            <a:off x="1544320" y="1667510"/>
            <a:ext cx="8861425" cy="3934460"/>
          </a:xfrm>
          <a:prstGeom prst="rect">
            <a:avLst/>
          </a:prstGeom>
        </p:spPr>
      </p:pic>
      <p:sp>
        <p:nvSpPr>
          <p:cNvPr id="5" name="Rectangle 4"/>
          <p:cNvSpPr/>
          <p:nvPr/>
        </p:nvSpPr>
        <p:spPr>
          <a:xfrm>
            <a:off x="7211060" y="4161790"/>
            <a:ext cx="1365885" cy="865505"/>
          </a:xfrm>
          <a:prstGeom prst="rect">
            <a:avLst/>
          </a:prstGeom>
          <a:noFill/>
          <a:ln w="539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6" name="Rectangle 5"/>
          <p:cNvSpPr/>
          <p:nvPr/>
        </p:nvSpPr>
        <p:spPr>
          <a:xfrm>
            <a:off x="3164840" y="2159000"/>
            <a:ext cx="1772285" cy="1026795"/>
          </a:xfrm>
          <a:prstGeom prst="rect">
            <a:avLst/>
          </a:prstGeom>
          <a:noFill/>
          <a:ln w="5397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3205"/>
            <a:ext cx="10673080" cy="753382"/>
          </a:xfrm>
        </p:spPr>
        <p:txBody>
          <a:bodyPr>
            <a:normAutofit/>
          </a:bodyPr>
          <a:lstStyle/>
          <a:p>
            <a:pPr algn="ctr"/>
            <a:r>
              <a:rPr lang="en-US" altLang="en-US" sz="3600" b="1" dirty="0">
                <a:solidFill>
                  <a:srgbClr val="0070C0"/>
                </a:solidFill>
                <a:cs typeface="Calibri" panose="020F0502020204030204" pitchFamily="34" charset="0"/>
                <a:sym typeface="+mn-ea"/>
              </a:rPr>
              <a:t>DNA methylation regulate gene expression in cancer</a:t>
            </a:r>
          </a:p>
        </p:txBody>
      </p:sp>
      <p:pic>
        <p:nvPicPr>
          <p:cNvPr id="4" name="Content Placeholder 3"/>
          <p:cNvPicPr>
            <a:picLocks noGrp="1" noChangeAspect="1"/>
          </p:cNvPicPr>
          <p:nvPr>
            <p:ph idx="1"/>
          </p:nvPr>
        </p:nvPicPr>
        <p:blipFill>
          <a:blip r:embed="rId2"/>
          <a:stretch>
            <a:fillRect/>
          </a:stretch>
        </p:blipFill>
        <p:spPr>
          <a:xfrm>
            <a:off x="838200" y="1146311"/>
            <a:ext cx="9904987" cy="2948169"/>
          </a:xfrm>
          <a:prstGeom prst="rect">
            <a:avLst/>
          </a:prstGeom>
        </p:spPr>
      </p:pic>
      <p:sp>
        <p:nvSpPr>
          <p:cNvPr id="5" name="Text Box 4"/>
          <p:cNvSpPr txBox="1"/>
          <p:nvPr/>
        </p:nvSpPr>
        <p:spPr>
          <a:xfrm>
            <a:off x="9704070" y="6339205"/>
            <a:ext cx="1929130" cy="275590"/>
          </a:xfrm>
          <a:prstGeom prst="rect">
            <a:avLst/>
          </a:prstGeom>
          <a:noFill/>
        </p:spPr>
        <p:txBody>
          <a:bodyPr wrap="square" rtlCol="0" anchor="t">
            <a:spAutoFit/>
          </a:bodyPr>
          <a:lstStyle/>
          <a:p>
            <a:r>
              <a:rPr lang="en-US" sz="1200" dirty="0">
                <a:latin typeface="Calibri" panose="020F0502020204030204" pitchFamily="34" charset="0"/>
              </a:rPr>
              <a:t>10.1042/EBC20190037</a:t>
            </a:r>
          </a:p>
        </p:txBody>
      </p:sp>
      <p:pic>
        <p:nvPicPr>
          <p:cNvPr id="28" name="Picture 27" descr="Class_1_promoter"/>
          <p:cNvPicPr>
            <a:picLocks noChangeAspect="1"/>
          </p:cNvPicPr>
          <p:nvPr/>
        </p:nvPicPr>
        <p:blipFill>
          <a:blip r:embed="rId3"/>
          <a:stretch>
            <a:fillRect/>
          </a:stretch>
        </p:blipFill>
        <p:spPr>
          <a:xfrm>
            <a:off x="5289550" y="4426585"/>
            <a:ext cx="2242820" cy="1978660"/>
          </a:xfrm>
          <a:prstGeom prst="rect">
            <a:avLst/>
          </a:prstGeom>
        </p:spPr>
      </p:pic>
      <p:pic>
        <p:nvPicPr>
          <p:cNvPr id="29" name="Picture 28" descr="Class_1_enhancer"/>
          <p:cNvPicPr>
            <a:picLocks noChangeAspect="1"/>
          </p:cNvPicPr>
          <p:nvPr/>
        </p:nvPicPr>
        <p:blipFill>
          <a:blip r:embed="rId4"/>
          <a:stretch>
            <a:fillRect/>
          </a:stretch>
        </p:blipFill>
        <p:spPr>
          <a:xfrm>
            <a:off x="2843530" y="4427220"/>
            <a:ext cx="2241550" cy="1978025"/>
          </a:xfrm>
          <a:prstGeom prst="rect">
            <a:avLst/>
          </a:prstGeom>
        </p:spPr>
      </p:pic>
      <p:sp>
        <p:nvSpPr>
          <p:cNvPr id="6" name="Text Box 5"/>
          <p:cNvSpPr txBox="1"/>
          <p:nvPr/>
        </p:nvSpPr>
        <p:spPr>
          <a:xfrm>
            <a:off x="1052195" y="5103495"/>
            <a:ext cx="1493520" cy="368300"/>
          </a:xfrm>
          <a:prstGeom prst="rect">
            <a:avLst/>
          </a:prstGeom>
          <a:noFill/>
        </p:spPr>
        <p:txBody>
          <a:bodyPr wrap="square" rtlCol="0">
            <a:spAutoFit/>
          </a:bodyPr>
          <a:lstStyle/>
          <a:p>
            <a:r>
              <a:rPr lang="en-US" altLang="en-US" dirty="0">
                <a:latin typeface="Calibri" panose="020F0502020204030204" pitchFamily="34" charset="0"/>
              </a:rPr>
              <a:t>Expression</a:t>
            </a:r>
          </a:p>
        </p:txBody>
      </p:sp>
      <p:sp>
        <p:nvSpPr>
          <p:cNvPr id="7" name="Text Box 6"/>
          <p:cNvSpPr txBox="1"/>
          <p:nvPr/>
        </p:nvSpPr>
        <p:spPr>
          <a:xfrm>
            <a:off x="4196080" y="6438265"/>
            <a:ext cx="2299970" cy="368300"/>
          </a:xfrm>
          <a:prstGeom prst="rect">
            <a:avLst/>
          </a:prstGeom>
          <a:noFill/>
        </p:spPr>
        <p:txBody>
          <a:bodyPr wrap="square" rtlCol="0">
            <a:spAutoFit/>
          </a:bodyPr>
          <a:lstStyle/>
          <a:p>
            <a:r>
              <a:rPr lang="en-US" altLang="en-US" dirty="0">
                <a:latin typeface="Calibri" panose="020F0502020204030204" pitchFamily="34" charset="0"/>
              </a:rPr>
              <a:t>DNA methylation</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837565" y="5996305"/>
            <a:ext cx="10516235" cy="460375"/>
          </a:xfrm>
          <a:prstGeom prst="rect">
            <a:avLst/>
          </a:prstGeom>
          <a:noFill/>
        </p:spPr>
        <p:txBody>
          <a:bodyPr wrap="square" rtlCol="0" anchor="t">
            <a:spAutoFit/>
          </a:bodyPr>
          <a:lstStyle/>
          <a:p>
            <a:pPr algn="just"/>
            <a:r>
              <a:rPr sz="1200" b="1" dirty="0" err="1">
                <a:latin typeface="Calibri" panose="020F0502020204030204" pitchFamily="34" charset="0"/>
              </a:rPr>
              <a:t>Stirzaker</a:t>
            </a:r>
            <a:r>
              <a:rPr sz="1200" b="1" dirty="0">
                <a:latin typeface="Calibri" panose="020F0502020204030204" pitchFamily="34" charset="0"/>
              </a:rPr>
              <a:t> C.</a:t>
            </a:r>
            <a:r>
              <a:rPr sz="1200" dirty="0">
                <a:latin typeface="Calibri" panose="020F0502020204030204" pitchFamily="34" charset="0"/>
              </a:rPr>
              <a:t>, </a:t>
            </a:r>
            <a:r>
              <a:rPr sz="1200" dirty="0" err="1">
                <a:latin typeface="Calibri" panose="020F0502020204030204" pitchFamily="34" charset="0"/>
              </a:rPr>
              <a:t>Zotenko</a:t>
            </a:r>
            <a:r>
              <a:rPr sz="1200" dirty="0">
                <a:latin typeface="Calibri" panose="020F0502020204030204" pitchFamily="34" charset="0"/>
              </a:rPr>
              <a:t> E., Song J.Z., Qu W., Nair S.S., Locke W.J., Stone A., </a:t>
            </a:r>
            <a:r>
              <a:rPr sz="1200" dirty="0" err="1">
                <a:latin typeface="Calibri" panose="020F0502020204030204" pitchFamily="34" charset="0"/>
              </a:rPr>
              <a:t>Armstong</a:t>
            </a:r>
            <a:r>
              <a:rPr sz="1200" dirty="0">
                <a:latin typeface="Calibri" panose="020F0502020204030204" pitchFamily="34" charset="0"/>
              </a:rPr>
              <a:t> N.J., Robinson M.D., </a:t>
            </a:r>
            <a:r>
              <a:rPr sz="1200" dirty="0" err="1">
                <a:latin typeface="Calibri" panose="020F0502020204030204" pitchFamily="34" charset="0"/>
              </a:rPr>
              <a:t>Dobrovic</a:t>
            </a:r>
            <a:r>
              <a:rPr sz="1200" dirty="0">
                <a:latin typeface="Calibri" panose="020F0502020204030204" pitchFamily="34" charset="0"/>
              </a:rPr>
              <a:t> A.</a:t>
            </a:r>
            <a:r>
              <a:rPr lang="en-US" sz="1200" dirty="0">
                <a:latin typeface="Calibri" panose="020F0502020204030204" pitchFamily="34" charset="0"/>
              </a:rPr>
              <a:t>..</a:t>
            </a:r>
            <a:r>
              <a:rPr sz="1200" dirty="0">
                <a:latin typeface="Calibri" panose="020F0502020204030204" pitchFamily="34" charset="0"/>
              </a:rPr>
              <a:t> </a:t>
            </a:r>
            <a:r>
              <a:rPr sz="1200" b="1" dirty="0">
                <a:latin typeface="Calibri" panose="020F0502020204030204" pitchFamily="34" charset="0"/>
              </a:rPr>
              <a:t>SJ. Clark</a:t>
            </a:r>
            <a:r>
              <a:rPr sz="1200" dirty="0">
                <a:latin typeface="Calibri" panose="020F0502020204030204" pitchFamily="34" charset="0"/>
              </a:rPr>
              <a:t>. Methylome sequencing in triple-negative breast cancer reveals distinct methylation clusters with prognostic value. Nat. </a:t>
            </a:r>
            <a:r>
              <a:rPr sz="1200" dirty="0" err="1">
                <a:latin typeface="Calibri" panose="020F0502020204030204" pitchFamily="34" charset="0"/>
              </a:rPr>
              <a:t>Commun</a:t>
            </a:r>
            <a:r>
              <a:rPr sz="1200" dirty="0">
                <a:latin typeface="Calibri" panose="020F0502020204030204" pitchFamily="34" charset="0"/>
              </a:rPr>
              <a:t>. 2015</a:t>
            </a:r>
          </a:p>
        </p:txBody>
      </p:sp>
      <p:pic>
        <p:nvPicPr>
          <p:cNvPr id="15" name="Content Placeholder 14"/>
          <p:cNvPicPr>
            <a:picLocks noGrp="1" noChangeAspect="1"/>
          </p:cNvPicPr>
          <p:nvPr>
            <p:ph idx="1"/>
          </p:nvPr>
        </p:nvPicPr>
        <p:blipFill>
          <a:blip r:embed="rId2"/>
          <a:srcRect t="42376" b="-1211"/>
          <a:stretch>
            <a:fillRect/>
          </a:stretch>
        </p:blipFill>
        <p:spPr>
          <a:xfrm>
            <a:off x="6761480" y="1564005"/>
            <a:ext cx="4958080" cy="3879215"/>
          </a:xfrm>
          <a:prstGeom prst="rect">
            <a:avLst/>
          </a:prstGeom>
        </p:spPr>
      </p:pic>
      <p:pic>
        <p:nvPicPr>
          <p:cNvPr id="16" name="Content Placeholder 14"/>
          <p:cNvPicPr>
            <a:picLocks noChangeAspect="1"/>
          </p:cNvPicPr>
          <p:nvPr/>
        </p:nvPicPr>
        <p:blipFill>
          <a:blip r:embed="rId2"/>
          <a:srcRect b="55873"/>
          <a:stretch>
            <a:fillRect/>
          </a:stretch>
        </p:blipFill>
        <p:spPr>
          <a:xfrm>
            <a:off x="186055" y="1768475"/>
            <a:ext cx="6118225" cy="3590925"/>
          </a:xfrm>
          <a:prstGeom prst="rect">
            <a:avLst/>
          </a:prstGeom>
        </p:spPr>
      </p:pic>
      <p:sp>
        <p:nvSpPr>
          <p:cNvPr id="3" name="Title 2"/>
          <p:cNvSpPr>
            <a:spLocks noGrp="1"/>
          </p:cNvSpPr>
          <p:nvPr>
            <p:ph type="title"/>
          </p:nvPr>
        </p:nvSpPr>
        <p:spPr>
          <a:xfrm>
            <a:off x="838200" y="365125"/>
            <a:ext cx="10515600" cy="766445"/>
          </a:xfrm>
        </p:spPr>
        <p:txBody>
          <a:bodyPr>
            <a:normAutofit/>
          </a:bodyPr>
          <a:lstStyle/>
          <a:p>
            <a:pPr algn="ctr"/>
            <a:r>
              <a:rPr lang="en-US" altLang="en-US" sz="3200" b="1" dirty="0">
                <a:solidFill>
                  <a:srgbClr val="0070C0"/>
                </a:solidFill>
              </a:rPr>
              <a:t>DNA methylation regulate gene expression in breast cancer</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39937"/>
            <a:ext cx="10515600" cy="696951"/>
          </a:xfrm>
        </p:spPr>
        <p:txBody>
          <a:bodyPr>
            <a:normAutofit/>
          </a:bodyPr>
          <a:lstStyle/>
          <a:p>
            <a:pPr algn="ctr"/>
            <a:r>
              <a:rPr lang="en-GB" altLang="en-US" b="1" dirty="0">
                <a:solidFill>
                  <a:srgbClr val="0070C0"/>
                </a:solidFill>
                <a:sym typeface="+mn-ea"/>
              </a:rPr>
              <a:t>cfDNA and c</a:t>
            </a:r>
            <a:r>
              <a:rPr lang="en-US" altLang="en-US" b="1" dirty="0" err="1">
                <a:solidFill>
                  <a:srgbClr val="0070C0"/>
                </a:solidFill>
                <a:sym typeface="+mn-ea"/>
              </a:rPr>
              <a:t>tDNA</a:t>
            </a:r>
            <a:endParaRPr lang="en-US" altLang="en-US" b="1" dirty="0">
              <a:solidFill>
                <a:srgbClr val="0070C0"/>
              </a:solidFill>
              <a:sym typeface="+mn-ea"/>
            </a:endParaRPr>
          </a:p>
        </p:txBody>
      </p:sp>
      <p:sp>
        <p:nvSpPr>
          <p:cNvPr id="6" name="Text Box 5"/>
          <p:cNvSpPr txBox="1"/>
          <p:nvPr/>
        </p:nvSpPr>
        <p:spPr>
          <a:xfrm>
            <a:off x="837565" y="6477000"/>
            <a:ext cx="10516235" cy="275590"/>
          </a:xfrm>
          <a:prstGeom prst="rect">
            <a:avLst/>
          </a:prstGeom>
          <a:noFill/>
        </p:spPr>
        <p:txBody>
          <a:bodyPr wrap="square" rtlCol="0" anchor="t">
            <a:spAutoFit/>
          </a:bodyPr>
          <a:lstStyle/>
          <a:p>
            <a:r>
              <a:rPr lang="en-US" sz="1200" dirty="0">
                <a:latin typeface="Calibri" panose="020F0502020204030204" pitchFamily="34" charset="0"/>
              </a:rPr>
              <a:t>Luo H., Wei W., Ye Z., Zheng J., Xu R. Liquid biopsy of methylation biomarkers in cell-free DNA. Trends Mol. Med. 2021</a:t>
            </a:r>
          </a:p>
        </p:txBody>
      </p:sp>
      <p:pic>
        <p:nvPicPr>
          <p:cNvPr id="7" name="Content Placeholder 6"/>
          <p:cNvPicPr>
            <a:picLocks noGrp="1" noChangeAspect="1"/>
          </p:cNvPicPr>
          <p:nvPr>
            <p:ph idx="1"/>
          </p:nvPr>
        </p:nvPicPr>
        <p:blipFill>
          <a:blip r:embed="rId2"/>
          <a:stretch>
            <a:fillRect/>
          </a:stretch>
        </p:blipFill>
        <p:spPr>
          <a:xfrm>
            <a:off x="1932264" y="1317479"/>
            <a:ext cx="7951965" cy="4904118"/>
          </a:xfrm>
          <a:prstGeom prst="rect">
            <a:avLst/>
          </a:prstGeom>
        </p:spPr>
      </p:pic>
    </p:spTree>
    <p:extLst>
      <p:ext uri="{BB962C8B-B14F-4D97-AF65-F5344CB8AC3E}">
        <p14:creationId xmlns:p14="http://schemas.microsoft.com/office/powerpoint/2010/main" val="12535228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45136"/>
            <a:ext cx="10515600" cy="828494"/>
          </a:xfrm>
        </p:spPr>
        <p:txBody>
          <a:bodyPr>
            <a:normAutofit/>
          </a:bodyPr>
          <a:lstStyle/>
          <a:p>
            <a:pPr algn="ctr"/>
            <a:r>
              <a:rPr lang="vi-VN" altLang="en-US" sz="3100" b="1" dirty="0">
                <a:solidFill>
                  <a:srgbClr val="0070C0"/>
                </a:solidFill>
                <a:cs typeface="Calibri" panose="020F0502020204030204" pitchFamily="34" charset="0"/>
                <a:sym typeface="+mn-ea"/>
              </a:rPr>
              <a:t>P</a:t>
            </a:r>
            <a:r>
              <a:rPr lang="en-US" altLang="en-US" sz="3100" b="1" dirty="0" err="1">
                <a:solidFill>
                  <a:srgbClr val="0070C0"/>
                </a:solidFill>
                <a:cs typeface="Calibri" panose="020F0502020204030204" pitchFamily="34" charset="0"/>
                <a:sym typeface="+mn-ea"/>
              </a:rPr>
              <a:t>rognostic</a:t>
            </a:r>
            <a:r>
              <a:rPr lang="en-US" altLang="en-US" sz="3100" b="1" dirty="0">
                <a:solidFill>
                  <a:srgbClr val="0070C0"/>
                </a:solidFill>
                <a:cs typeface="Calibri" panose="020F0502020204030204" pitchFamily="34" charset="0"/>
                <a:sym typeface="+mn-ea"/>
              </a:rPr>
              <a:t> epigenetic biomarkers for prostate cancer mortality</a:t>
            </a:r>
            <a:endParaRPr lang="en-US" b="1" dirty="0">
              <a:solidFill>
                <a:srgbClr val="0070C0"/>
              </a:solidFill>
            </a:endParaRPr>
          </a:p>
        </p:txBody>
      </p:sp>
      <p:pic>
        <p:nvPicPr>
          <p:cNvPr id="3" name="Picture 2">
            <a:extLst>
              <a:ext uri="{FF2B5EF4-FFF2-40B4-BE49-F238E27FC236}">
                <a16:creationId xmlns:a16="http://schemas.microsoft.com/office/drawing/2014/main" id="{A8118705-4026-D0D2-8D25-B783C7E57D8A}"/>
              </a:ext>
            </a:extLst>
          </p:cNvPr>
          <p:cNvPicPr>
            <a:picLocks noChangeAspect="1"/>
          </p:cNvPicPr>
          <p:nvPr/>
        </p:nvPicPr>
        <p:blipFill>
          <a:blip r:embed="rId2"/>
          <a:stretch>
            <a:fillRect/>
          </a:stretch>
        </p:blipFill>
        <p:spPr>
          <a:xfrm>
            <a:off x="1185682" y="1691821"/>
            <a:ext cx="9858919" cy="3952421"/>
          </a:xfrm>
          <a:prstGeom prst="rect">
            <a:avLst/>
          </a:prstGeom>
        </p:spPr>
      </p:pic>
    </p:spTree>
    <p:extLst>
      <p:ext uri="{BB962C8B-B14F-4D97-AF65-F5344CB8AC3E}">
        <p14:creationId xmlns:p14="http://schemas.microsoft.com/office/powerpoint/2010/main" val="382763035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pplication">
            <a:extLst>
              <a:ext uri="{FF2B5EF4-FFF2-40B4-BE49-F238E27FC236}">
                <a16:creationId xmlns:a16="http://schemas.microsoft.com/office/drawing/2014/main" id="{6F593DE0-4458-DC8B-97B9-B119DD9C43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08069" y="650240"/>
            <a:ext cx="7254508" cy="5355867"/>
          </a:xfrm>
          <a:prstGeom prst="rect">
            <a:avLst/>
          </a:prstGeom>
        </p:spPr>
      </p:pic>
      <p:sp>
        <p:nvSpPr>
          <p:cNvPr id="2" name="TextBox 1">
            <a:extLst>
              <a:ext uri="{FF2B5EF4-FFF2-40B4-BE49-F238E27FC236}">
                <a16:creationId xmlns:a16="http://schemas.microsoft.com/office/drawing/2014/main" id="{49BBF9BF-E590-7E72-1AEA-0796E97E7384}"/>
              </a:ext>
            </a:extLst>
          </p:cNvPr>
          <p:cNvSpPr txBox="1"/>
          <p:nvPr/>
        </p:nvSpPr>
        <p:spPr>
          <a:xfrm>
            <a:off x="9418320" y="6207760"/>
            <a:ext cx="2204720" cy="369332"/>
          </a:xfrm>
          <a:prstGeom prst="rect">
            <a:avLst/>
          </a:prstGeom>
          <a:noFill/>
        </p:spPr>
        <p:txBody>
          <a:bodyPr wrap="square" rtlCol="0">
            <a:spAutoFit/>
          </a:bodyPr>
          <a:lstStyle/>
          <a:p>
            <a:r>
              <a:rPr lang="en-US" dirty="0"/>
              <a:t>Credit to Dr Kate</a:t>
            </a:r>
          </a:p>
        </p:txBody>
      </p:sp>
    </p:spTree>
    <p:extLst>
      <p:ext uri="{BB962C8B-B14F-4D97-AF65-F5344CB8AC3E}">
        <p14:creationId xmlns:p14="http://schemas.microsoft.com/office/powerpoint/2010/main" val="246811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E85A97-D617-B546-8277-6EA6E74D6CCE}"/>
              </a:ext>
            </a:extLst>
          </p:cNvPr>
          <p:cNvPicPr>
            <a:picLocks noChangeAspect="1"/>
          </p:cNvPicPr>
          <p:nvPr/>
        </p:nvPicPr>
        <p:blipFill>
          <a:blip r:embed="rId3"/>
          <a:stretch>
            <a:fillRect/>
          </a:stretch>
        </p:blipFill>
        <p:spPr>
          <a:xfrm>
            <a:off x="129319" y="0"/>
            <a:ext cx="11933363" cy="6858000"/>
          </a:xfrm>
          <a:prstGeom prst="rect">
            <a:avLst/>
          </a:prstGeom>
        </p:spPr>
      </p:pic>
      <p:sp>
        <p:nvSpPr>
          <p:cNvPr id="3" name="TextBox 2">
            <a:extLst>
              <a:ext uri="{FF2B5EF4-FFF2-40B4-BE49-F238E27FC236}">
                <a16:creationId xmlns:a16="http://schemas.microsoft.com/office/drawing/2014/main" id="{5AF94624-6532-EC63-01BF-7CA383A5200B}"/>
              </a:ext>
            </a:extLst>
          </p:cNvPr>
          <p:cNvSpPr txBox="1"/>
          <p:nvPr/>
        </p:nvSpPr>
        <p:spPr>
          <a:xfrm>
            <a:off x="-604950" y="2374799"/>
            <a:ext cx="5211851" cy="359009"/>
          </a:xfrm>
          <a:prstGeom prst="rect">
            <a:avLst/>
          </a:prstGeom>
          <a:noFill/>
        </p:spPr>
        <p:txBody>
          <a:bodyPr wrap="square" rtlCol="0">
            <a:spAutoFit/>
          </a:bodyPr>
          <a:lstStyle/>
          <a:p>
            <a:pPr algn="ctr"/>
            <a:r>
              <a:rPr lang="en-US" sz="1733" dirty="0">
                <a:latin typeface="Calibri" panose="020F0502020204030204" pitchFamily="34" charset="0"/>
              </a:rPr>
              <a:t>Long follow-up (median = 19.5 years)</a:t>
            </a:r>
          </a:p>
        </p:txBody>
      </p:sp>
      <p:sp>
        <p:nvSpPr>
          <p:cNvPr id="5" name="TextBox 4">
            <a:extLst>
              <a:ext uri="{FF2B5EF4-FFF2-40B4-BE49-F238E27FC236}">
                <a16:creationId xmlns:a16="http://schemas.microsoft.com/office/drawing/2014/main" id="{F1543B74-44AB-EA00-3F01-FE1746BB97DF}"/>
              </a:ext>
            </a:extLst>
          </p:cNvPr>
          <p:cNvSpPr txBox="1"/>
          <p:nvPr/>
        </p:nvSpPr>
        <p:spPr>
          <a:xfrm>
            <a:off x="7490475" y="1617262"/>
            <a:ext cx="1034619" cy="379656"/>
          </a:xfrm>
          <a:prstGeom prst="rect">
            <a:avLst/>
          </a:prstGeom>
          <a:noFill/>
        </p:spPr>
        <p:txBody>
          <a:bodyPr wrap="square" rtlCol="0">
            <a:spAutoFit/>
          </a:bodyPr>
          <a:lstStyle/>
          <a:p>
            <a:pPr algn="ctr"/>
            <a:r>
              <a:rPr lang="en-US" sz="1867" dirty="0">
                <a:latin typeface="Calibri" panose="020F0502020204030204" pitchFamily="34" charset="0"/>
              </a:rPr>
              <a:t>WGBS</a:t>
            </a:r>
          </a:p>
        </p:txBody>
      </p:sp>
      <p:sp>
        <p:nvSpPr>
          <p:cNvPr id="9" name="TextBox 8">
            <a:extLst>
              <a:ext uri="{FF2B5EF4-FFF2-40B4-BE49-F238E27FC236}">
                <a16:creationId xmlns:a16="http://schemas.microsoft.com/office/drawing/2014/main" id="{1C826E23-341F-7161-89BD-A9F6A1B4FC42}"/>
              </a:ext>
            </a:extLst>
          </p:cNvPr>
          <p:cNvSpPr txBox="1"/>
          <p:nvPr/>
        </p:nvSpPr>
        <p:spPr>
          <a:xfrm>
            <a:off x="7279211" y="3388361"/>
            <a:ext cx="5211851" cy="359009"/>
          </a:xfrm>
          <a:prstGeom prst="rect">
            <a:avLst/>
          </a:prstGeom>
          <a:solidFill>
            <a:schemeClr val="bg1"/>
          </a:solidFill>
        </p:spPr>
        <p:txBody>
          <a:bodyPr wrap="square" rtlCol="0">
            <a:spAutoFit/>
          </a:bodyPr>
          <a:lstStyle/>
          <a:p>
            <a:pPr algn="ctr"/>
            <a:r>
              <a:rPr lang="en-US" sz="1733" dirty="0">
                <a:latin typeface="Calibri" panose="020F0502020204030204" pitchFamily="34" charset="0"/>
              </a:rPr>
              <a:t>Long follow-up (median = 15 years)</a:t>
            </a:r>
          </a:p>
        </p:txBody>
      </p:sp>
      <p:sp>
        <p:nvSpPr>
          <p:cNvPr id="10" name="Oval 9">
            <a:extLst>
              <a:ext uri="{FF2B5EF4-FFF2-40B4-BE49-F238E27FC236}">
                <a16:creationId xmlns:a16="http://schemas.microsoft.com/office/drawing/2014/main" id="{8A2CD98A-F316-F606-8C2A-B9E642BB5FA3}"/>
              </a:ext>
            </a:extLst>
          </p:cNvPr>
          <p:cNvSpPr/>
          <p:nvPr/>
        </p:nvSpPr>
        <p:spPr>
          <a:xfrm>
            <a:off x="7490475" y="1526603"/>
            <a:ext cx="1034619" cy="591684"/>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panose="020F0502020204030204" pitchFamily="34" charset="0"/>
            </a:endParaRPr>
          </a:p>
        </p:txBody>
      </p:sp>
      <p:sp>
        <p:nvSpPr>
          <p:cNvPr id="11" name="Oval 10">
            <a:extLst>
              <a:ext uri="{FF2B5EF4-FFF2-40B4-BE49-F238E27FC236}">
                <a16:creationId xmlns:a16="http://schemas.microsoft.com/office/drawing/2014/main" id="{8A182801-84FF-4711-F465-0933E30E8372}"/>
              </a:ext>
            </a:extLst>
          </p:cNvPr>
          <p:cNvSpPr/>
          <p:nvPr/>
        </p:nvSpPr>
        <p:spPr>
          <a:xfrm>
            <a:off x="-25390" y="2316481"/>
            <a:ext cx="4035203" cy="542996"/>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panose="020F0502020204030204" pitchFamily="34" charset="0"/>
            </a:endParaRPr>
          </a:p>
        </p:txBody>
      </p:sp>
      <p:sp>
        <p:nvSpPr>
          <p:cNvPr id="12" name="Oval 11">
            <a:extLst>
              <a:ext uri="{FF2B5EF4-FFF2-40B4-BE49-F238E27FC236}">
                <a16:creationId xmlns:a16="http://schemas.microsoft.com/office/drawing/2014/main" id="{8DE36B45-6ADD-55BF-50B2-E587625D36E6}"/>
              </a:ext>
            </a:extLst>
          </p:cNvPr>
          <p:cNvSpPr/>
          <p:nvPr/>
        </p:nvSpPr>
        <p:spPr>
          <a:xfrm>
            <a:off x="7867535" y="3346298"/>
            <a:ext cx="4035203" cy="542996"/>
          </a:xfrm>
          <a:prstGeom prst="ellipse">
            <a:avLst/>
          </a:prstGeom>
          <a:noFill/>
          <a:ln w="635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latin typeface="Calibri" panose="020F0502020204030204" pitchFamily="34" charset="0"/>
            </a:endParaRPr>
          </a:p>
        </p:txBody>
      </p:sp>
    </p:spTree>
    <p:extLst>
      <p:ext uri="{BB962C8B-B14F-4D97-AF65-F5344CB8AC3E}">
        <p14:creationId xmlns:p14="http://schemas.microsoft.com/office/powerpoint/2010/main" val="387056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8" presetClass="emph" presetSubtype="0" fill="hold" grpId="0" nodeType="clickEffect">
                                  <p:stCondLst>
                                    <p:cond delay="0"/>
                                  </p:stCondLst>
                                  <p:iterate type="lt">
                                    <p:tmPct val="4000"/>
                                  </p:iterate>
                                  <p:childTnLst>
                                    <p:set>
                                      <p:cBhvr override="childStyle">
                                        <p:cTn id="10" dur="500" fill="hold"/>
                                        <p:tgtEl>
                                          <p:spTgt spid="5"/>
                                        </p:tgtEl>
                                        <p:attrNameLst>
                                          <p:attrName>style.textDecorationUnderline</p:attrName>
                                        </p:attrNameLst>
                                      </p:cBhvr>
                                      <p:to>
                                        <p:strVal val="tru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8" presetClass="emph" presetSubtype="0" fill="hold" grpId="0" nodeType="clickEffect">
                                  <p:stCondLst>
                                    <p:cond delay="0"/>
                                  </p:stCondLst>
                                  <p:iterate type="lt">
                                    <p:tmPct val="4000"/>
                                  </p:iterate>
                                  <p:childTnLst>
                                    <p:set>
                                      <p:cBhvr override="childStyle">
                                        <p:cTn id="20" dur="500" fill="hold"/>
                                        <p:tgtEl>
                                          <p:spTgt spid="3"/>
                                        </p:tgtEl>
                                        <p:attrNameLst>
                                          <p:attrName>style.textDecorationUnderline</p:attrName>
                                        </p:attrNameLst>
                                      </p:cBhvr>
                                      <p:to>
                                        <p:strVal val="true"/>
                                      </p:to>
                                    </p:set>
                                  </p:childTnLst>
                                </p:cTn>
                              </p:par>
                            </p:childTnLst>
                          </p:cTn>
                        </p:par>
                      </p:childTnLst>
                    </p:cTn>
                  </p:par>
                  <p:par>
                    <p:cTn id="21" fill="hold">
                      <p:stCondLst>
                        <p:cond delay="indefinite"/>
                      </p:stCondLst>
                      <p:childTnLst>
                        <p:par>
                          <p:cTn id="22" fill="hold">
                            <p:stCondLst>
                              <p:cond delay="0"/>
                            </p:stCondLst>
                            <p:childTnLst>
                              <p:par>
                                <p:cTn id="23" presetID="18" presetClass="emph" presetSubtype="0" fill="hold" grpId="0" nodeType="clickEffect">
                                  <p:stCondLst>
                                    <p:cond delay="0"/>
                                  </p:stCondLst>
                                  <p:iterate type="lt">
                                    <p:tmPct val="4000"/>
                                  </p:iterate>
                                  <p:childTnLst>
                                    <p:set>
                                      <p:cBhvr override="childStyle">
                                        <p:cTn id="24" dur="500" fill="hold"/>
                                        <p:tgtEl>
                                          <p:spTgt spid="9"/>
                                        </p:tgtEl>
                                        <p:attrNameLst>
                                          <p:attrName>style.textDecorationUnderline</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9" grpId="0" animBg="1"/>
      <p:bldP spid="10" grpId="0" animBg="1"/>
      <p:bldP spid="11" grpId="0" animBg="1"/>
      <p:bldP spid="1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20725"/>
          </a:xfrm>
        </p:spPr>
        <p:txBody>
          <a:bodyPr>
            <a:normAutofit/>
          </a:bodyPr>
          <a:lstStyle/>
          <a:p>
            <a:pPr algn="ctr"/>
            <a:r>
              <a:rPr lang="en-US" sz="3600" b="1" dirty="0">
                <a:solidFill>
                  <a:srgbClr val="0070C0"/>
                </a:solidFill>
                <a:cs typeface="Calibri" panose="020F0502020204030204" pitchFamily="34" charset="0"/>
              </a:rPr>
              <a:t>Whole Genome </a:t>
            </a:r>
            <a:r>
              <a:rPr lang="en-US" sz="3600" b="1" dirty="0" err="1">
                <a:solidFill>
                  <a:srgbClr val="0070C0"/>
                </a:solidFill>
                <a:cs typeface="Calibri" panose="020F0502020204030204" pitchFamily="34" charset="0"/>
              </a:rPr>
              <a:t>Bisulphite</a:t>
            </a:r>
            <a:r>
              <a:rPr lang="en-US" sz="3600" b="1" dirty="0">
                <a:solidFill>
                  <a:srgbClr val="0070C0"/>
                </a:solidFill>
                <a:cs typeface="Calibri" panose="020F0502020204030204" pitchFamily="34" charset="0"/>
              </a:rPr>
              <a:t> Sequencing pipeline</a:t>
            </a:r>
          </a:p>
        </p:txBody>
      </p:sp>
      <p:pic>
        <p:nvPicPr>
          <p:cNvPr id="28" name="Picture 27"/>
          <p:cNvPicPr>
            <a:picLocks noChangeAspect="1"/>
          </p:cNvPicPr>
          <p:nvPr/>
        </p:nvPicPr>
        <p:blipFill>
          <a:blip r:embed="rId2"/>
          <a:stretch>
            <a:fillRect/>
          </a:stretch>
        </p:blipFill>
        <p:spPr>
          <a:xfrm>
            <a:off x="2038667" y="1173479"/>
            <a:ext cx="8114665" cy="533096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045335"/>
            <a:ext cx="10515600" cy="1910715"/>
          </a:xfrm>
        </p:spPr>
        <p:txBody>
          <a:bodyPr>
            <a:normAutofit/>
          </a:bodyPr>
          <a:lstStyle/>
          <a:p>
            <a:pPr algn="ctr"/>
            <a:r>
              <a:rPr lang="vi-VN" sz="4800" b="1" cap="small" dirty="0">
                <a:solidFill>
                  <a:srgbClr val="0070C0"/>
                </a:solidFill>
                <a:effectLst/>
                <a:ea typeface="Calibri" panose="020F0502020204030204" pitchFamily="34" charset="0"/>
                <a:cs typeface="Calibri" panose="020F0502020204030204" pitchFamily="34" charset="0"/>
              </a:rPr>
              <a:t>COVID19 DNA </a:t>
            </a:r>
            <a:r>
              <a:rPr lang="vi-VN" sz="4800" b="1" dirty="0">
                <a:solidFill>
                  <a:srgbClr val="0070C0"/>
                </a:solidFill>
                <a:effectLst/>
                <a:ea typeface="Calibri" panose="020F0502020204030204" pitchFamily="34" charset="0"/>
                <a:cs typeface="Calibri" panose="020F0502020204030204" pitchFamily="34" charset="0"/>
              </a:rPr>
              <a:t>methylation risk (COMER) score for severity classification</a:t>
            </a:r>
            <a:endParaRPr lang="en-US" sz="4800" b="1" dirty="0">
              <a:solidFill>
                <a:srgbClr val="0070C0"/>
              </a:solidFill>
            </a:endParaRPr>
          </a:p>
        </p:txBody>
      </p:sp>
    </p:spTree>
    <p:extLst>
      <p:ext uri="{BB962C8B-B14F-4D97-AF65-F5344CB8AC3E}">
        <p14:creationId xmlns:p14="http://schemas.microsoft.com/office/powerpoint/2010/main" val="22599645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2650" y="405767"/>
            <a:ext cx="7886700" cy="1022983"/>
          </a:xfrm>
        </p:spPr>
        <p:txBody>
          <a:bodyPr>
            <a:normAutofit/>
          </a:bodyPr>
          <a:lstStyle/>
          <a:p>
            <a:pPr algn="ctr"/>
            <a:r>
              <a:rPr lang="en-US" sz="6000" b="1" dirty="0">
                <a:solidFill>
                  <a:srgbClr val="0070C0"/>
                </a:solidFill>
              </a:rPr>
              <a:t>Aims</a:t>
            </a:r>
          </a:p>
        </p:txBody>
      </p:sp>
      <p:graphicFrame>
        <p:nvGraphicFramePr>
          <p:cNvPr id="5" name="Diagram 4"/>
          <p:cNvGraphicFramePr/>
          <p:nvPr>
            <p:extLst>
              <p:ext uri="{D42A27DB-BD31-4B8C-83A1-F6EECF244321}">
                <p14:modId xmlns:p14="http://schemas.microsoft.com/office/powerpoint/2010/main" val="1677812357"/>
              </p:ext>
            </p:extLst>
          </p:nvPr>
        </p:nvGraphicFramePr>
        <p:xfrm>
          <a:off x="968829" y="1731330"/>
          <a:ext cx="10254342" cy="397437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164816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431F-829E-F4A7-FADC-00130FE5DF80}"/>
              </a:ext>
            </a:extLst>
          </p:cNvPr>
          <p:cNvSpPr>
            <a:spLocks noGrp="1"/>
          </p:cNvSpPr>
          <p:nvPr>
            <p:ph type="title"/>
          </p:nvPr>
        </p:nvSpPr>
        <p:spPr>
          <a:xfrm>
            <a:off x="838200" y="365126"/>
            <a:ext cx="10515600" cy="745218"/>
          </a:xfrm>
        </p:spPr>
        <p:txBody>
          <a:bodyPr/>
          <a:lstStyle/>
          <a:p>
            <a:r>
              <a:rPr lang="en-GB" b="1" dirty="0">
                <a:solidFill>
                  <a:srgbClr val="0070C0"/>
                </a:solidFill>
              </a:rPr>
              <a:t>Cell structure and function</a:t>
            </a:r>
            <a:endParaRPr lang="en-US" b="1" dirty="0">
              <a:solidFill>
                <a:srgbClr val="0070C0"/>
              </a:solidFill>
            </a:endParaRPr>
          </a:p>
        </p:txBody>
      </p:sp>
      <p:pic>
        <p:nvPicPr>
          <p:cNvPr id="5" name="Content Placeholder 4">
            <a:extLst>
              <a:ext uri="{FF2B5EF4-FFF2-40B4-BE49-F238E27FC236}">
                <a16:creationId xmlns:a16="http://schemas.microsoft.com/office/drawing/2014/main" id="{FCA60459-BA73-1FB8-247A-217610CADBC8}"/>
              </a:ext>
            </a:extLst>
          </p:cNvPr>
          <p:cNvPicPr>
            <a:picLocks noGrp="1" noChangeAspect="1"/>
          </p:cNvPicPr>
          <p:nvPr>
            <p:ph idx="1"/>
          </p:nvPr>
        </p:nvPicPr>
        <p:blipFill>
          <a:blip r:embed="rId2"/>
          <a:stretch>
            <a:fillRect/>
          </a:stretch>
        </p:blipFill>
        <p:spPr>
          <a:xfrm>
            <a:off x="1497980" y="1219200"/>
            <a:ext cx="9014114" cy="4957763"/>
          </a:xfrm>
          <a:prstGeom prst="rect">
            <a:avLst/>
          </a:prstGeom>
        </p:spPr>
      </p:pic>
      <p:sp>
        <p:nvSpPr>
          <p:cNvPr id="7" name="TextBox 6">
            <a:extLst>
              <a:ext uri="{FF2B5EF4-FFF2-40B4-BE49-F238E27FC236}">
                <a16:creationId xmlns:a16="http://schemas.microsoft.com/office/drawing/2014/main" id="{1446B04B-3E2C-520F-4F83-74C7A4010EF5}"/>
              </a:ext>
            </a:extLst>
          </p:cNvPr>
          <p:cNvSpPr txBox="1"/>
          <p:nvPr/>
        </p:nvSpPr>
        <p:spPr>
          <a:xfrm>
            <a:off x="4403265" y="6300793"/>
            <a:ext cx="7130143" cy="338554"/>
          </a:xfrm>
          <a:prstGeom prst="rect">
            <a:avLst/>
          </a:prstGeom>
          <a:noFill/>
        </p:spPr>
        <p:txBody>
          <a:bodyPr wrap="square">
            <a:spAutoFit/>
          </a:bodyPr>
          <a:lstStyle/>
          <a:p>
            <a:pPr algn="r"/>
            <a:r>
              <a:rPr lang="en-US" sz="1600" dirty="0"/>
              <a:t>https://www.geeksforgeeks.org/biology/cell-structure-function/</a:t>
            </a:r>
          </a:p>
        </p:txBody>
      </p:sp>
    </p:spTree>
    <p:extLst>
      <p:ext uri="{BB962C8B-B14F-4D97-AF65-F5344CB8AC3E}">
        <p14:creationId xmlns:p14="http://schemas.microsoft.com/office/powerpoint/2010/main" val="22390763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D6AB579-8E7E-4BEA-AA2E-6139E46AD9B0}"/>
              </a:ext>
            </a:extLst>
          </p:cNvPr>
          <p:cNvSpPr>
            <a:spLocks noGrp="1"/>
          </p:cNvSpPr>
          <p:nvPr>
            <p:ph type="sldNum" sz="quarter" idx="12"/>
          </p:nvPr>
        </p:nvSpPr>
        <p:spPr/>
        <p:txBody>
          <a:bodyPr/>
          <a:lstStyle/>
          <a:p>
            <a:fld id="{583D0B00-E156-4E6D-8747-FC6926CAEA3D}" type="slidenum">
              <a:rPr lang="en-US" smtClean="0"/>
              <a:t>40</a:t>
            </a:fld>
            <a:endParaRPr lang="en-US"/>
          </a:p>
        </p:txBody>
      </p:sp>
      <p:pic>
        <p:nvPicPr>
          <p:cNvPr id="8" name="Picture 7">
            <a:extLst>
              <a:ext uri="{FF2B5EF4-FFF2-40B4-BE49-F238E27FC236}">
                <a16:creationId xmlns:a16="http://schemas.microsoft.com/office/drawing/2014/main" id="{37058D91-6A37-4528-B620-F35815A3A80F}"/>
              </a:ext>
            </a:extLst>
          </p:cNvPr>
          <p:cNvPicPr>
            <a:picLocks noChangeAspect="1"/>
          </p:cNvPicPr>
          <p:nvPr/>
        </p:nvPicPr>
        <p:blipFill>
          <a:blip r:embed="rId2"/>
          <a:stretch>
            <a:fillRect/>
          </a:stretch>
        </p:blipFill>
        <p:spPr>
          <a:xfrm>
            <a:off x="428516" y="234895"/>
            <a:ext cx="11334967" cy="6486580"/>
          </a:xfrm>
          <a:prstGeom prst="rect">
            <a:avLst/>
          </a:prstGeom>
        </p:spPr>
      </p:pic>
    </p:spTree>
    <p:extLst>
      <p:ext uri="{BB962C8B-B14F-4D97-AF65-F5344CB8AC3E}">
        <p14:creationId xmlns:p14="http://schemas.microsoft.com/office/powerpoint/2010/main" val="241291499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47700" y="258445"/>
            <a:ext cx="10515600" cy="720725"/>
          </a:xfrm>
        </p:spPr>
        <p:txBody>
          <a:bodyPr>
            <a:normAutofit/>
          </a:bodyPr>
          <a:lstStyle/>
          <a:p>
            <a:pPr algn="ctr"/>
            <a:r>
              <a:rPr lang="en-US" sz="3200" b="1" dirty="0">
                <a:solidFill>
                  <a:srgbClr val="0070C0"/>
                </a:solidFill>
                <a:cs typeface="Calibri" panose="020F0502020204030204" pitchFamily="34" charset="0"/>
              </a:rPr>
              <a:t>DNA Methylation Array (450K and EPIC/850K) pipeline</a:t>
            </a:r>
          </a:p>
        </p:txBody>
      </p:sp>
      <p:pic>
        <p:nvPicPr>
          <p:cNvPr id="3" name="Picture 2"/>
          <p:cNvPicPr>
            <a:picLocks noChangeAspect="1"/>
          </p:cNvPicPr>
          <p:nvPr/>
        </p:nvPicPr>
        <p:blipFill>
          <a:blip r:embed="rId2"/>
          <a:stretch>
            <a:fillRect/>
          </a:stretch>
        </p:blipFill>
        <p:spPr>
          <a:xfrm>
            <a:off x="1518920" y="1176655"/>
            <a:ext cx="8773795" cy="5229225"/>
          </a:xfrm>
          <a:prstGeom prst="rect">
            <a:avLst/>
          </a:prstGeom>
        </p:spPr>
      </p:pic>
    </p:spTree>
    <p:extLst>
      <p:ext uri="{BB962C8B-B14F-4D97-AF65-F5344CB8AC3E}">
        <p14:creationId xmlns:p14="http://schemas.microsoft.com/office/powerpoint/2010/main" val="25103582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rotWithShape="1">
          <a:blip r:embed="rId2"/>
          <a:srcRect l="12703" t="25830" r="38576" b="53720"/>
          <a:stretch/>
        </p:blipFill>
        <p:spPr>
          <a:xfrm>
            <a:off x="3017521" y="548639"/>
            <a:ext cx="6552704" cy="2213490"/>
          </a:xfrm>
          <a:prstGeom prst="rect">
            <a:avLst/>
          </a:prstGeom>
        </p:spPr>
      </p:pic>
      <p:pic>
        <p:nvPicPr>
          <p:cNvPr id="2" name="Picture 1">
            <a:extLst>
              <a:ext uri="{FF2B5EF4-FFF2-40B4-BE49-F238E27FC236}">
                <a16:creationId xmlns:a16="http://schemas.microsoft.com/office/drawing/2014/main" id="{DCA5D14F-8FE5-D942-AF9D-3C1F85F9D656}"/>
              </a:ext>
            </a:extLst>
          </p:cNvPr>
          <p:cNvPicPr>
            <a:picLocks noChangeAspect="1"/>
          </p:cNvPicPr>
          <p:nvPr/>
        </p:nvPicPr>
        <p:blipFill>
          <a:blip r:embed="rId3"/>
          <a:stretch>
            <a:fillRect/>
          </a:stretch>
        </p:blipFill>
        <p:spPr>
          <a:xfrm>
            <a:off x="4448789" y="3205481"/>
            <a:ext cx="3091223" cy="2704820"/>
          </a:xfrm>
          <a:prstGeom prst="rect">
            <a:avLst/>
          </a:prstGeom>
        </p:spPr>
      </p:pic>
      <p:sp>
        <p:nvSpPr>
          <p:cNvPr id="7" name="TextBox 6">
            <a:extLst>
              <a:ext uri="{FF2B5EF4-FFF2-40B4-BE49-F238E27FC236}">
                <a16:creationId xmlns:a16="http://schemas.microsoft.com/office/drawing/2014/main" id="{229ABB54-EC27-F41B-AEE9-BB3A185CAEBD}"/>
              </a:ext>
            </a:extLst>
          </p:cNvPr>
          <p:cNvSpPr txBox="1"/>
          <p:nvPr/>
        </p:nvSpPr>
        <p:spPr>
          <a:xfrm>
            <a:off x="1899920" y="1419918"/>
            <a:ext cx="4572000" cy="369332"/>
          </a:xfrm>
          <a:prstGeom prst="rect">
            <a:avLst/>
          </a:prstGeom>
          <a:noFill/>
        </p:spPr>
        <p:txBody>
          <a:bodyPr wrap="square">
            <a:spAutoFit/>
          </a:bodyPr>
          <a:lstStyle/>
          <a:p>
            <a:r>
              <a:rPr lang="en-US" dirty="0">
                <a:latin typeface="Calibri" panose="020F0502020204030204" pitchFamily="34" charset="0"/>
              </a:rPr>
              <a:t>690285 </a:t>
            </a:r>
            <a:r>
              <a:rPr lang="vi-VN" dirty="0">
                <a:latin typeface="Calibri" panose="020F0502020204030204" pitchFamily="34" charset="0"/>
              </a:rPr>
              <a:t>CpGs/sample</a:t>
            </a:r>
            <a:r>
              <a:rPr lang="en-US" dirty="0">
                <a:latin typeface="Calibri" panose="020F0502020204030204" pitchFamily="34" charset="0"/>
              </a:rPr>
              <a:t> </a:t>
            </a:r>
          </a:p>
        </p:txBody>
      </p:sp>
      <p:graphicFrame>
        <p:nvGraphicFramePr>
          <p:cNvPr id="9" name="Table 9">
            <a:extLst>
              <a:ext uri="{FF2B5EF4-FFF2-40B4-BE49-F238E27FC236}">
                <a16:creationId xmlns:a16="http://schemas.microsoft.com/office/drawing/2014/main" id="{AECA66D4-8A68-6658-D084-81178F6477D6}"/>
              </a:ext>
            </a:extLst>
          </p:cNvPr>
          <p:cNvGraphicFramePr>
            <a:graphicFrameLocks noGrp="1"/>
          </p:cNvGraphicFramePr>
          <p:nvPr>
            <p:extLst>
              <p:ext uri="{D42A27DB-BD31-4B8C-83A1-F6EECF244321}">
                <p14:modId xmlns:p14="http://schemas.microsoft.com/office/powerpoint/2010/main" val="3938273529"/>
              </p:ext>
            </p:extLst>
          </p:nvPr>
        </p:nvGraphicFramePr>
        <p:xfrm>
          <a:off x="922566" y="3865339"/>
          <a:ext cx="2873103" cy="1463040"/>
        </p:xfrm>
        <a:graphic>
          <a:graphicData uri="http://schemas.openxmlformats.org/drawingml/2006/table">
            <a:tbl>
              <a:tblPr firstRow="1" bandRow="1">
                <a:tableStyleId>{5C22544A-7EE6-4342-B048-85BDC9FD1C3A}</a:tableStyleId>
              </a:tblPr>
              <a:tblGrid>
                <a:gridCol w="515685">
                  <a:extLst>
                    <a:ext uri="{9D8B030D-6E8A-4147-A177-3AD203B41FA5}">
                      <a16:colId xmlns:a16="http://schemas.microsoft.com/office/drawing/2014/main" val="2407041043"/>
                    </a:ext>
                  </a:extLst>
                </a:gridCol>
                <a:gridCol w="985327">
                  <a:extLst>
                    <a:ext uri="{9D8B030D-6E8A-4147-A177-3AD203B41FA5}">
                      <a16:colId xmlns:a16="http://schemas.microsoft.com/office/drawing/2014/main" val="2002988341"/>
                    </a:ext>
                  </a:extLst>
                </a:gridCol>
                <a:gridCol w="985327">
                  <a:extLst>
                    <a:ext uri="{9D8B030D-6E8A-4147-A177-3AD203B41FA5}">
                      <a16:colId xmlns:a16="http://schemas.microsoft.com/office/drawing/2014/main" val="1348637293"/>
                    </a:ext>
                  </a:extLst>
                </a:gridCol>
                <a:gridCol w="386764">
                  <a:extLst>
                    <a:ext uri="{9D8B030D-6E8A-4147-A177-3AD203B41FA5}">
                      <a16:colId xmlns:a16="http://schemas.microsoft.com/office/drawing/2014/main" val="4090863022"/>
                    </a:ext>
                  </a:extLst>
                </a:gridCol>
              </a:tblGrid>
              <a:tr h="309880">
                <a:tc>
                  <a:txBody>
                    <a:bodyPr/>
                    <a:lstStyle/>
                    <a:p>
                      <a:endParaRPr lang="en-US" dirty="0">
                        <a:latin typeface="Calibri" panose="020F0502020204030204" pitchFamily="34" charset="0"/>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sz="1600" dirty="0">
                          <a:latin typeface="Calibri" panose="020F0502020204030204" pitchFamily="34" charset="0"/>
                        </a:rPr>
                        <a:t>sample1</a:t>
                      </a:r>
                      <a:endParaRPr lang="en-US" sz="1600" dirty="0">
                        <a:latin typeface="Calibri" panose="020F0502020204030204" pitchFamily="34" charset="0"/>
                      </a:endParaRPr>
                    </a:p>
                  </a:txBody>
                  <a:tcPr/>
                </a:tc>
                <a:tc>
                  <a:txBody>
                    <a:bodyPr/>
                    <a:lstStyle/>
                    <a:p>
                      <a:r>
                        <a:rPr lang="vi-VN" sz="1600" dirty="0">
                          <a:latin typeface="Calibri" panose="020F0502020204030204" pitchFamily="34" charset="0"/>
                        </a:rPr>
                        <a:t>sample2</a:t>
                      </a:r>
                      <a:endParaRPr lang="en-US" sz="1600" dirty="0">
                        <a:latin typeface="Calibri" panose="020F0502020204030204" pitchFamily="34" charset="0"/>
                      </a:endParaRPr>
                    </a:p>
                  </a:txBody>
                  <a:tcPr/>
                </a:tc>
                <a:tc>
                  <a:txBody>
                    <a:bodyPr/>
                    <a:lstStyle/>
                    <a:p>
                      <a:r>
                        <a:rPr lang="vi-VN" dirty="0">
                          <a:latin typeface="Calibri" panose="020F0502020204030204" pitchFamily="34" charset="0"/>
                        </a:rPr>
                        <a:t>...</a:t>
                      </a:r>
                      <a:endParaRPr lang="en-US" dirty="0">
                        <a:latin typeface="Calibri" panose="020F0502020204030204" pitchFamily="34" charset="0"/>
                      </a:endParaRPr>
                    </a:p>
                  </a:txBody>
                  <a:tcPr/>
                </a:tc>
                <a:extLst>
                  <a:ext uri="{0D108BD9-81ED-4DB2-BD59-A6C34878D82A}">
                    <a16:rowId xmlns:a16="http://schemas.microsoft.com/office/drawing/2014/main" val="4110648905"/>
                  </a:ext>
                </a:extLst>
              </a:tr>
              <a:tr h="309880">
                <a:tc>
                  <a:txBody>
                    <a:bodyPr/>
                    <a:lstStyle/>
                    <a:p>
                      <a:r>
                        <a:rPr lang="vi-VN" dirty="0">
                          <a:latin typeface="Calibri" panose="020F0502020204030204" pitchFamily="34" charset="0"/>
                        </a:rPr>
                        <a:t>cg1</a:t>
                      </a:r>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extLst>
                  <a:ext uri="{0D108BD9-81ED-4DB2-BD59-A6C34878D82A}">
                    <a16:rowId xmlns:a16="http://schemas.microsoft.com/office/drawing/2014/main" val="1211781484"/>
                  </a:ext>
                </a:extLst>
              </a:tr>
              <a:tr h="30988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vi-VN" dirty="0">
                          <a:latin typeface="Calibri" panose="020F0502020204030204" pitchFamily="34" charset="0"/>
                        </a:rPr>
                        <a:t>cg2</a:t>
                      </a:r>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extLst>
                  <a:ext uri="{0D108BD9-81ED-4DB2-BD59-A6C34878D82A}">
                    <a16:rowId xmlns:a16="http://schemas.microsoft.com/office/drawing/2014/main" val="2179111749"/>
                  </a:ext>
                </a:extLst>
              </a:tr>
              <a:tr h="309880">
                <a:tc>
                  <a:txBody>
                    <a:bodyPr/>
                    <a:lstStyle/>
                    <a:p>
                      <a:r>
                        <a:rPr lang="vi-VN" dirty="0">
                          <a:latin typeface="Calibri" panose="020F0502020204030204" pitchFamily="34" charset="0"/>
                        </a:rPr>
                        <a:t>...</a:t>
                      </a:r>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tc>
                  <a:txBody>
                    <a:bodyPr/>
                    <a:lstStyle/>
                    <a:p>
                      <a:endParaRPr lang="en-US" dirty="0">
                        <a:latin typeface="Calibri" panose="020F0502020204030204" pitchFamily="34" charset="0"/>
                      </a:endParaRPr>
                    </a:p>
                  </a:txBody>
                  <a:tcPr/>
                </a:tc>
                <a:extLst>
                  <a:ext uri="{0D108BD9-81ED-4DB2-BD59-A6C34878D82A}">
                    <a16:rowId xmlns:a16="http://schemas.microsoft.com/office/drawing/2014/main" val="3636101334"/>
                  </a:ext>
                </a:extLst>
              </a:tr>
            </a:tbl>
          </a:graphicData>
        </a:graphic>
      </p:graphicFrame>
      <p:sp>
        <p:nvSpPr>
          <p:cNvPr id="10" name="Arrow: Right 9">
            <a:extLst>
              <a:ext uri="{FF2B5EF4-FFF2-40B4-BE49-F238E27FC236}">
                <a16:creationId xmlns:a16="http://schemas.microsoft.com/office/drawing/2014/main" id="{D3F84F44-3FE6-FC24-8A7C-AF4C3768B468}"/>
              </a:ext>
            </a:extLst>
          </p:cNvPr>
          <p:cNvSpPr/>
          <p:nvPr/>
        </p:nvSpPr>
        <p:spPr>
          <a:xfrm>
            <a:off x="3942080" y="4358640"/>
            <a:ext cx="386080"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12" name="Arrow: Right 11">
            <a:extLst>
              <a:ext uri="{FF2B5EF4-FFF2-40B4-BE49-F238E27FC236}">
                <a16:creationId xmlns:a16="http://schemas.microsoft.com/office/drawing/2014/main" id="{669C5619-7BAB-DEC9-93FF-AE6DF38F8578}"/>
              </a:ext>
            </a:extLst>
          </p:cNvPr>
          <p:cNvSpPr/>
          <p:nvPr/>
        </p:nvSpPr>
        <p:spPr>
          <a:xfrm>
            <a:off x="7620000" y="4358640"/>
            <a:ext cx="386080" cy="3352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pic>
        <p:nvPicPr>
          <p:cNvPr id="13" name="Content Placeholder 3">
            <a:extLst>
              <a:ext uri="{FF2B5EF4-FFF2-40B4-BE49-F238E27FC236}">
                <a16:creationId xmlns:a16="http://schemas.microsoft.com/office/drawing/2014/main" id="{5B5A559F-C5B1-A640-E958-421D10F055D2}"/>
              </a:ext>
            </a:extLst>
          </p:cNvPr>
          <p:cNvPicPr>
            <a:picLocks noChangeAspect="1"/>
          </p:cNvPicPr>
          <p:nvPr/>
        </p:nvPicPr>
        <p:blipFill>
          <a:blip r:embed="rId4"/>
          <a:stretch>
            <a:fillRect/>
          </a:stretch>
        </p:blipFill>
        <p:spPr>
          <a:xfrm>
            <a:off x="8086070" y="3990997"/>
            <a:ext cx="2449851" cy="1102433"/>
          </a:xfrm>
          <a:prstGeom prst="rect">
            <a:avLst/>
          </a:prstGeom>
        </p:spPr>
      </p:pic>
      <p:sp>
        <p:nvSpPr>
          <p:cNvPr id="14" name="Oval 13">
            <a:extLst>
              <a:ext uri="{FF2B5EF4-FFF2-40B4-BE49-F238E27FC236}">
                <a16:creationId xmlns:a16="http://schemas.microsoft.com/office/drawing/2014/main" id="{2C71331C-183A-FD47-8E7C-DFE8E988CC21}"/>
              </a:ext>
            </a:extLst>
          </p:cNvPr>
          <p:cNvSpPr/>
          <p:nvPr/>
        </p:nvSpPr>
        <p:spPr>
          <a:xfrm>
            <a:off x="2844800" y="1819731"/>
            <a:ext cx="2987040" cy="972879"/>
          </a:xfrm>
          <a:prstGeom prst="ellipse">
            <a:avLst/>
          </a:prstGeom>
          <a:solidFill>
            <a:schemeClr val="accent1">
              <a:alpha val="50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panose="020F0502020204030204" pitchFamily="34" charset="0"/>
            </a:endParaRPr>
          </a:p>
        </p:txBody>
      </p:sp>
      <p:sp>
        <p:nvSpPr>
          <p:cNvPr id="3" name="TextBox 2">
            <a:extLst>
              <a:ext uri="{FF2B5EF4-FFF2-40B4-BE49-F238E27FC236}">
                <a16:creationId xmlns:a16="http://schemas.microsoft.com/office/drawing/2014/main" id="{0E763542-58A8-8C95-7CC2-9AD0D2300BEA}"/>
              </a:ext>
            </a:extLst>
          </p:cNvPr>
          <p:cNvSpPr txBox="1"/>
          <p:nvPr/>
        </p:nvSpPr>
        <p:spPr>
          <a:xfrm>
            <a:off x="3881121" y="5910301"/>
            <a:ext cx="3889988" cy="369332"/>
          </a:xfrm>
          <a:prstGeom prst="rect">
            <a:avLst/>
          </a:prstGeom>
          <a:noFill/>
        </p:spPr>
        <p:txBody>
          <a:bodyPr wrap="square" rtlCol="0">
            <a:spAutoFit/>
          </a:bodyPr>
          <a:lstStyle/>
          <a:p>
            <a:pPr algn="ctr"/>
            <a:r>
              <a:rPr lang="en-US" dirty="0">
                <a:latin typeface="Calibri" panose="020F0502020204030204" pitchFamily="34" charset="0"/>
              </a:rPr>
              <a:t>Differentially Methylated Probe (DMP)</a:t>
            </a:r>
          </a:p>
        </p:txBody>
      </p:sp>
      <p:sp>
        <p:nvSpPr>
          <p:cNvPr id="4" name="Rectangle 3">
            <a:extLst>
              <a:ext uri="{FF2B5EF4-FFF2-40B4-BE49-F238E27FC236}">
                <a16:creationId xmlns:a16="http://schemas.microsoft.com/office/drawing/2014/main" id="{EA27B03E-4612-A9FD-9B61-8537CA33F0EB}"/>
              </a:ext>
            </a:extLst>
          </p:cNvPr>
          <p:cNvSpPr/>
          <p:nvPr/>
        </p:nvSpPr>
        <p:spPr>
          <a:xfrm>
            <a:off x="6294664" y="2130879"/>
            <a:ext cx="514350" cy="6617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11706442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B0B3FCB-90B3-44FB-A8FA-4F517AEFE23B}"/>
              </a:ext>
            </a:extLst>
          </p:cNvPr>
          <p:cNvPicPr>
            <a:picLocks noChangeAspect="1"/>
          </p:cNvPicPr>
          <p:nvPr/>
        </p:nvPicPr>
        <p:blipFill>
          <a:blip r:embed="rId2"/>
          <a:stretch>
            <a:fillRect/>
          </a:stretch>
        </p:blipFill>
        <p:spPr>
          <a:xfrm>
            <a:off x="1807488" y="0"/>
            <a:ext cx="8577024" cy="6858000"/>
          </a:xfrm>
          <a:prstGeom prst="rect">
            <a:avLst/>
          </a:prstGeom>
        </p:spPr>
      </p:pic>
      <p:sp>
        <p:nvSpPr>
          <p:cNvPr id="2" name="Slide Number Placeholder 1">
            <a:extLst>
              <a:ext uri="{FF2B5EF4-FFF2-40B4-BE49-F238E27FC236}">
                <a16:creationId xmlns:a16="http://schemas.microsoft.com/office/drawing/2014/main" id="{3806D9A9-1711-4675-A2E6-0683303A5BE0}"/>
              </a:ext>
            </a:extLst>
          </p:cNvPr>
          <p:cNvSpPr>
            <a:spLocks noGrp="1"/>
          </p:cNvSpPr>
          <p:nvPr>
            <p:ph type="sldNum" sz="quarter" idx="12"/>
          </p:nvPr>
        </p:nvSpPr>
        <p:spPr/>
        <p:txBody>
          <a:bodyPr/>
          <a:lstStyle/>
          <a:p>
            <a:fld id="{583D0B00-E156-4E6D-8747-FC6926CAEA3D}" type="slidenum">
              <a:rPr lang="en-US" smtClean="0"/>
              <a:t>43</a:t>
            </a:fld>
            <a:endParaRPr lang="en-US"/>
          </a:p>
        </p:txBody>
      </p:sp>
    </p:spTree>
    <p:extLst>
      <p:ext uri="{BB962C8B-B14F-4D97-AF65-F5344CB8AC3E}">
        <p14:creationId xmlns:p14="http://schemas.microsoft.com/office/powerpoint/2010/main" val="41407504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nvSpPr>
        <p:spPr>
          <a:xfrm>
            <a:off x="1920240" y="111760"/>
            <a:ext cx="8544560" cy="711200"/>
          </a:xfrm>
          <a:prstGeom prst="rect">
            <a:avLst/>
          </a:prstGeom>
        </p:spPr>
        <p:txBody>
          <a:bodyPr vert="horz" wrap="square" lIns="0" tIns="0" rIns="0" bIns="0" rtlCol="0" anchor="ctr">
            <a:noAutofit/>
          </a:bodyPr>
          <a:lstStyle>
            <a:lvl1pPr algn="l" defTabSz="685800" rtl="0" eaLnBrk="1" latinLnBrk="0" hangingPunct="1">
              <a:lnSpc>
                <a:spcPct val="100000"/>
              </a:lnSpc>
              <a:spcBef>
                <a:spcPct val="0"/>
              </a:spcBef>
              <a:buNone/>
              <a:defRPr lang="en-US" sz="2800" b="0" i="0" kern="1200" dirty="0">
                <a:solidFill>
                  <a:schemeClr val="accent1"/>
                </a:solidFill>
                <a:latin typeface="Arial"/>
                <a:ea typeface="+mj-ea"/>
                <a:cs typeface="Arial"/>
              </a:defRPr>
            </a:lvl1pPr>
          </a:lstStyle>
          <a:p>
            <a:pPr algn="ctr"/>
            <a:r>
              <a:rPr lang="vi-VN" sz="3200" b="1" dirty="0">
                <a:solidFill>
                  <a:srgbClr val="0070C0"/>
                </a:solidFill>
                <a:latin typeface="Calibri" panose="020F0502020204030204" pitchFamily="34" charset="0"/>
                <a:cs typeface="Calibri" panose="020F0502020204030204" pitchFamily="34" charset="0"/>
              </a:rPr>
              <a:t>Differential Methylation Region (DMR) ~ 500</a:t>
            </a:r>
            <a:endParaRPr lang="" altLang="en-US" sz="3200" b="1" dirty="0">
              <a:solidFill>
                <a:srgbClr val="0070C0"/>
              </a:solidFill>
              <a:latin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765F7A87-3F0C-2E55-DDEE-EF4DC2A76F06}"/>
              </a:ext>
            </a:extLst>
          </p:cNvPr>
          <p:cNvPicPr>
            <a:picLocks noChangeAspect="1"/>
          </p:cNvPicPr>
          <p:nvPr/>
        </p:nvPicPr>
        <p:blipFill>
          <a:blip r:embed="rId2"/>
          <a:stretch>
            <a:fillRect/>
          </a:stretch>
        </p:blipFill>
        <p:spPr>
          <a:xfrm>
            <a:off x="3560596" y="1238251"/>
            <a:ext cx="5070808" cy="5122485"/>
          </a:xfrm>
          <a:prstGeom prst="rect">
            <a:avLst/>
          </a:prstGeom>
        </p:spPr>
      </p:pic>
    </p:spTree>
    <p:extLst>
      <p:ext uri="{BB962C8B-B14F-4D97-AF65-F5344CB8AC3E}">
        <p14:creationId xmlns:p14="http://schemas.microsoft.com/office/powerpoint/2010/main" val="129437747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p:cNvSpPr/>
          <p:nvPr/>
        </p:nvSpPr>
        <p:spPr>
          <a:xfrm>
            <a:off x="1990726" y="680720"/>
            <a:ext cx="8410575" cy="457200"/>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latin typeface="Calibri" panose="020F0502020204030204" pitchFamily="34" charset="0"/>
            </a:endParaRPr>
          </a:p>
        </p:txBody>
      </p:sp>
      <p:grpSp>
        <p:nvGrpSpPr>
          <p:cNvPr id="48" name="Group 47"/>
          <p:cNvGrpSpPr/>
          <p:nvPr/>
        </p:nvGrpSpPr>
        <p:grpSpPr>
          <a:xfrm>
            <a:off x="1748673" y="680720"/>
            <a:ext cx="8743950" cy="3594102"/>
            <a:chOff x="1159199" y="1163620"/>
            <a:chExt cx="10047766" cy="5418667"/>
          </a:xfrm>
        </p:grpSpPr>
        <p:graphicFrame>
          <p:nvGraphicFramePr>
            <p:cNvPr id="38" name="Diagram 37"/>
            <p:cNvGraphicFramePr/>
            <p:nvPr/>
          </p:nvGraphicFramePr>
          <p:xfrm>
            <a:off x="1159199" y="1163620"/>
            <a:ext cx="10047766"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3" name="TextBox 12"/>
            <p:cNvSpPr txBox="1"/>
            <p:nvPr/>
          </p:nvSpPr>
          <p:spPr>
            <a:xfrm>
              <a:off x="1816610" y="2199706"/>
              <a:ext cx="3410531" cy="835238"/>
            </a:xfrm>
            <a:prstGeom prst="rect">
              <a:avLst/>
            </a:prstGeom>
            <a:noFill/>
          </p:spPr>
          <p:txBody>
            <a:bodyPr wrap="square" rtlCol="0">
              <a:spAutoFit/>
            </a:bodyPr>
            <a:lstStyle/>
            <a:p>
              <a:pPr algn="ctr"/>
              <a:r>
                <a:rPr lang="en-US" sz="1500" dirty="0">
                  <a:latin typeface="Calibri" panose="020F0502020204030204" pitchFamily="34" charset="0"/>
                </a:rPr>
                <a:t>Multiplex bisulfite</a:t>
              </a:r>
            </a:p>
            <a:p>
              <a:pPr algn="ctr"/>
              <a:r>
                <a:rPr lang="en-US" sz="1500" dirty="0" err="1">
                  <a:latin typeface="Calibri" panose="020F0502020204030204" pitchFamily="34" charset="0"/>
                </a:rPr>
                <a:t>ddPCR</a:t>
              </a:r>
              <a:r>
                <a:rPr lang="en-US" sz="1500" dirty="0">
                  <a:latin typeface="Calibri" panose="020F0502020204030204" pitchFamily="34" charset="0"/>
                </a:rPr>
                <a:t> with 3 amplicons</a:t>
              </a:r>
            </a:p>
          </p:txBody>
        </p:sp>
        <p:sp>
          <p:nvSpPr>
            <p:cNvPr id="16" name="TextBox 15"/>
            <p:cNvSpPr txBox="1"/>
            <p:nvPr/>
          </p:nvSpPr>
          <p:spPr>
            <a:xfrm>
              <a:off x="4771787" y="2429897"/>
              <a:ext cx="3410531" cy="487221"/>
            </a:xfrm>
            <a:prstGeom prst="rect">
              <a:avLst/>
            </a:prstGeom>
            <a:noFill/>
          </p:spPr>
          <p:txBody>
            <a:bodyPr wrap="square" rtlCol="0">
              <a:spAutoFit/>
            </a:bodyPr>
            <a:lstStyle/>
            <a:p>
              <a:pPr algn="ctr"/>
              <a:r>
                <a:rPr lang="en-US" sz="1500" dirty="0">
                  <a:latin typeface="Calibri" panose="020F0502020204030204" pitchFamily="34" charset="0"/>
                </a:rPr>
                <a:t>Compute </a:t>
              </a:r>
              <a:r>
                <a:rPr lang="en-US" sz="1500" dirty="0" err="1">
                  <a:latin typeface="Calibri" panose="020F0502020204030204" pitchFamily="34" charset="0"/>
                </a:rPr>
                <a:t>CoMeR</a:t>
              </a:r>
              <a:r>
                <a:rPr lang="en-US" sz="1500" dirty="0">
                  <a:latin typeface="Calibri" panose="020F0502020204030204" pitchFamily="34" charset="0"/>
                </a:rPr>
                <a:t> score</a:t>
              </a:r>
            </a:p>
          </p:txBody>
        </p:sp>
        <p:sp>
          <p:nvSpPr>
            <p:cNvPr id="24" name="TextBox 23"/>
            <p:cNvSpPr txBox="1"/>
            <p:nvPr/>
          </p:nvSpPr>
          <p:spPr>
            <a:xfrm>
              <a:off x="7727432" y="2425396"/>
              <a:ext cx="1072260" cy="487221"/>
            </a:xfrm>
            <a:prstGeom prst="rect">
              <a:avLst/>
            </a:prstGeom>
            <a:noFill/>
          </p:spPr>
          <p:txBody>
            <a:bodyPr wrap="square" rtlCol="0">
              <a:spAutoFit/>
            </a:bodyPr>
            <a:lstStyle/>
            <a:p>
              <a:pPr algn="ctr"/>
              <a:r>
                <a:rPr lang="en-US" sz="1500" dirty="0">
                  <a:latin typeface="Calibri" panose="020F0502020204030204" pitchFamily="34" charset="0"/>
                </a:rPr>
                <a:t>Predict</a:t>
              </a:r>
            </a:p>
          </p:txBody>
        </p:sp>
      </p:grpSp>
      <p:sp>
        <p:nvSpPr>
          <p:cNvPr id="4" name="Slide Number Placeholder 3"/>
          <p:cNvSpPr>
            <a:spLocks noGrp="1"/>
          </p:cNvSpPr>
          <p:nvPr>
            <p:ph type="sldNum" sz="quarter" idx="12"/>
          </p:nvPr>
        </p:nvSpPr>
        <p:spPr/>
        <p:txBody>
          <a:bodyPr/>
          <a:lstStyle/>
          <a:p>
            <a:fld id="{3C0F23A7-5275-4BF9-BA6E-1AB32663A6E2}" type="slidenum">
              <a:rPr lang="en-US" smtClean="0"/>
              <a:t>45</a:t>
            </a:fld>
            <a:endParaRPr lang="en-US"/>
          </a:p>
        </p:txBody>
      </p:sp>
      <p:graphicFrame>
        <p:nvGraphicFramePr>
          <p:cNvPr id="34" name="Table 33"/>
          <p:cNvGraphicFramePr>
            <a:graphicFrameLocks noGrp="1"/>
          </p:cNvGraphicFramePr>
          <p:nvPr>
            <p:extLst>
              <p:ext uri="{D42A27DB-BD31-4B8C-83A1-F6EECF244321}">
                <p14:modId xmlns:p14="http://schemas.microsoft.com/office/powerpoint/2010/main" val="993870530"/>
              </p:ext>
            </p:extLst>
          </p:nvPr>
        </p:nvGraphicFramePr>
        <p:xfrm>
          <a:off x="3949536" y="3523884"/>
          <a:ext cx="1925362" cy="555006"/>
        </p:xfrm>
        <a:graphic>
          <a:graphicData uri="http://schemas.openxmlformats.org/drawingml/2006/table">
            <a:tbl>
              <a:tblPr firstRow="1" bandRow="1">
                <a:tableStyleId>{F5AB1C69-6EDB-4FF4-983F-18BD219EF322}</a:tableStyleId>
              </a:tblPr>
              <a:tblGrid>
                <a:gridCol w="689935">
                  <a:extLst>
                    <a:ext uri="{9D8B030D-6E8A-4147-A177-3AD203B41FA5}">
                      <a16:colId xmlns:a16="http://schemas.microsoft.com/office/drawing/2014/main" val="1865601721"/>
                    </a:ext>
                  </a:extLst>
                </a:gridCol>
                <a:gridCol w="411809">
                  <a:extLst>
                    <a:ext uri="{9D8B030D-6E8A-4147-A177-3AD203B41FA5}">
                      <a16:colId xmlns:a16="http://schemas.microsoft.com/office/drawing/2014/main" val="1401425329"/>
                    </a:ext>
                  </a:extLst>
                </a:gridCol>
                <a:gridCol w="411809">
                  <a:extLst>
                    <a:ext uri="{9D8B030D-6E8A-4147-A177-3AD203B41FA5}">
                      <a16:colId xmlns:a16="http://schemas.microsoft.com/office/drawing/2014/main" val="399134013"/>
                    </a:ext>
                  </a:extLst>
                </a:gridCol>
                <a:gridCol w="411809">
                  <a:extLst>
                    <a:ext uri="{9D8B030D-6E8A-4147-A177-3AD203B41FA5}">
                      <a16:colId xmlns:a16="http://schemas.microsoft.com/office/drawing/2014/main" val="3653045012"/>
                    </a:ext>
                  </a:extLst>
                </a:gridCol>
              </a:tblGrid>
              <a:tr h="298062">
                <a:tc>
                  <a:txBody>
                    <a:bodyPr/>
                    <a:lstStyle/>
                    <a:p>
                      <a:r>
                        <a:rPr lang="en-US" sz="900" dirty="0" err="1">
                          <a:latin typeface="Calibri" panose="020F0502020204030204" pitchFamily="34" charset="0"/>
                        </a:rPr>
                        <a:t>Patient_ID</a:t>
                      </a:r>
                      <a:endParaRPr lang="en-US" sz="900" dirty="0">
                        <a:latin typeface="Calibri" panose="020F0502020204030204" pitchFamily="34" charset="0"/>
                      </a:endParaRPr>
                    </a:p>
                  </a:txBody>
                  <a:tcPr marL="68580" marR="68580" marT="34290" marB="34290"/>
                </a:tc>
                <a:tc>
                  <a:txBody>
                    <a:bodyPr/>
                    <a:lstStyle/>
                    <a:p>
                      <a:r>
                        <a:rPr lang="en-US" sz="900" dirty="0">
                          <a:latin typeface="Calibri" panose="020F0502020204030204" pitchFamily="34" charset="0"/>
                        </a:rPr>
                        <a:t>Cg01</a:t>
                      </a:r>
                    </a:p>
                  </a:txBody>
                  <a:tcPr marL="68580" marR="68580" marT="34290" marB="34290"/>
                </a:tc>
                <a:tc>
                  <a:txBody>
                    <a:bodyPr/>
                    <a:lstStyle/>
                    <a:p>
                      <a:r>
                        <a:rPr lang="en-US" sz="900" dirty="0">
                          <a:latin typeface="Calibri" panose="020F0502020204030204" pitchFamily="34" charset="0"/>
                        </a:rPr>
                        <a:t>Cg02</a:t>
                      </a:r>
                    </a:p>
                  </a:txBody>
                  <a:tcPr marL="68580" marR="68580" marT="34290" marB="34290"/>
                </a:tc>
                <a:tc>
                  <a:txBody>
                    <a:bodyPr/>
                    <a:lstStyle/>
                    <a:p>
                      <a:r>
                        <a:rPr lang="en-US" sz="900" dirty="0">
                          <a:latin typeface="Calibri" panose="020F0502020204030204" pitchFamily="34" charset="0"/>
                        </a:rPr>
                        <a:t>Cg03</a:t>
                      </a:r>
                    </a:p>
                  </a:txBody>
                  <a:tcPr marL="68580" marR="68580" marT="34290" marB="34290"/>
                </a:tc>
                <a:extLst>
                  <a:ext uri="{0D108BD9-81ED-4DB2-BD59-A6C34878D82A}">
                    <a16:rowId xmlns:a16="http://schemas.microsoft.com/office/drawing/2014/main" val="4210242550"/>
                  </a:ext>
                </a:extLst>
              </a:tr>
              <a:tr h="256944">
                <a:tc>
                  <a:txBody>
                    <a:bodyPr/>
                    <a:lstStyle/>
                    <a:p>
                      <a:r>
                        <a:rPr lang="en-US" sz="900" dirty="0">
                          <a:latin typeface="Calibri" panose="020F0502020204030204" pitchFamily="34" charset="0"/>
                        </a:rPr>
                        <a:t>XYZ</a:t>
                      </a:r>
                    </a:p>
                  </a:txBody>
                  <a:tcPr marL="68580" marR="68580" marT="34290" marB="34290"/>
                </a:tc>
                <a:tc>
                  <a:txBody>
                    <a:bodyPr/>
                    <a:lstStyle/>
                    <a:p>
                      <a:r>
                        <a:rPr lang="en-US" sz="900" dirty="0">
                          <a:latin typeface="Calibri" panose="020F0502020204030204" pitchFamily="34" charset="0"/>
                        </a:rPr>
                        <a:t>0.34</a:t>
                      </a:r>
                    </a:p>
                  </a:txBody>
                  <a:tcPr marL="68580" marR="68580" marT="34290" marB="34290"/>
                </a:tc>
                <a:tc>
                  <a:txBody>
                    <a:bodyPr/>
                    <a:lstStyle/>
                    <a:p>
                      <a:r>
                        <a:rPr lang="en-US" sz="900" dirty="0">
                          <a:latin typeface="Calibri" panose="020F0502020204030204" pitchFamily="34" charset="0"/>
                        </a:rPr>
                        <a:t>0.84</a:t>
                      </a:r>
                    </a:p>
                  </a:txBody>
                  <a:tcPr marL="68580" marR="68580" marT="34290" marB="34290"/>
                </a:tc>
                <a:tc>
                  <a:txBody>
                    <a:bodyPr/>
                    <a:lstStyle/>
                    <a:p>
                      <a:r>
                        <a:rPr lang="en-US" sz="900" dirty="0">
                          <a:latin typeface="Calibri" panose="020F0502020204030204" pitchFamily="34" charset="0"/>
                        </a:rPr>
                        <a:t>0.53</a:t>
                      </a:r>
                    </a:p>
                  </a:txBody>
                  <a:tcPr marL="68580" marR="68580" marT="34290" marB="34290"/>
                </a:tc>
                <a:extLst>
                  <a:ext uri="{0D108BD9-81ED-4DB2-BD59-A6C34878D82A}">
                    <a16:rowId xmlns:a16="http://schemas.microsoft.com/office/drawing/2014/main" val="1879301679"/>
                  </a:ext>
                </a:extLst>
              </a:tr>
            </a:tbl>
          </a:graphicData>
        </a:graphic>
      </p:graphicFrame>
      <p:sp>
        <p:nvSpPr>
          <p:cNvPr id="37" name="Title 1">
            <a:extLst>
              <a:ext uri="{FF2B5EF4-FFF2-40B4-BE49-F238E27FC236}">
                <a16:creationId xmlns:a16="http://schemas.microsoft.com/office/drawing/2014/main" id="{6BE88E51-ABF8-47A3-B53F-B289D240E05C}"/>
              </a:ext>
            </a:extLst>
          </p:cNvPr>
          <p:cNvSpPr txBox="1">
            <a:spLocks/>
          </p:cNvSpPr>
          <p:nvPr/>
        </p:nvSpPr>
        <p:spPr>
          <a:xfrm>
            <a:off x="1077686" y="567478"/>
            <a:ext cx="10276113" cy="667110"/>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2400" b="1" dirty="0" err="1">
                <a:solidFill>
                  <a:srgbClr val="FF0000"/>
                </a:solidFill>
                <a:latin typeface="Calibri" panose="020F0502020204030204" pitchFamily="34" charset="0"/>
              </a:rPr>
              <a:t>CoMeR</a:t>
            </a:r>
            <a:r>
              <a:rPr lang="en-US" sz="2400" b="1" dirty="0">
                <a:solidFill>
                  <a:srgbClr val="FF0000"/>
                </a:solidFill>
                <a:latin typeface="Calibri" panose="020F0502020204030204" pitchFamily="34" charset="0"/>
              </a:rPr>
              <a:t> score for diagnosis of COVID-19 patient severity in clinic</a:t>
            </a:r>
          </a:p>
        </p:txBody>
      </p:sp>
      <p:pic>
        <p:nvPicPr>
          <p:cNvPr id="1026" name="Picture 2" descr="Rapid blood test to &amp;#39;cut antibiotic use&amp;#39; - BBC News"/>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6905" t="13399" r="14487" b="16131"/>
          <a:stretch/>
        </p:blipFill>
        <p:spPr bwMode="auto">
          <a:xfrm>
            <a:off x="1748674" y="3345627"/>
            <a:ext cx="1552172" cy="896810"/>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p:cNvGrpSpPr/>
          <p:nvPr/>
        </p:nvGrpSpPr>
        <p:grpSpPr>
          <a:xfrm>
            <a:off x="3493037" y="3606130"/>
            <a:ext cx="321252" cy="375804"/>
            <a:chOff x="2227119" y="2458797"/>
            <a:chExt cx="428336" cy="501072"/>
          </a:xfrm>
        </p:grpSpPr>
        <p:sp>
          <p:nvSpPr>
            <p:cNvPr id="47" name="Right Arrow 46"/>
            <p:cNvSpPr/>
            <p:nvPr/>
          </p:nvSpPr>
          <p:spPr>
            <a:xfrm>
              <a:off x="2227119" y="2458797"/>
              <a:ext cx="428336" cy="50107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49" name="Right Arrow 4"/>
            <p:cNvSpPr txBox="1"/>
            <p:nvPr/>
          </p:nvSpPr>
          <p:spPr>
            <a:xfrm>
              <a:off x="2227119" y="2559011"/>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00088">
                <a:lnSpc>
                  <a:spcPct val="90000"/>
                </a:lnSpc>
                <a:spcBef>
                  <a:spcPct val="0"/>
                </a:spcBef>
                <a:spcAft>
                  <a:spcPct val="35000"/>
                </a:spcAft>
              </a:pPr>
              <a:endParaRPr lang="en-US" sz="1575" dirty="0">
                <a:latin typeface="Calibri" panose="020F0502020204030204" pitchFamily="34" charset="0"/>
              </a:endParaRPr>
            </a:p>
          </p:txBody>
        </p:sp>
      </p:grpSp>
      <p:grpSp>
        <p:nvGrpSpPr>
          <p:cNvPr id="53" name="Group 52"/>
          <p:cNvGrpSpPr/>
          <p:nvPr/>
        </p:nvGrpSpPr>
        <p:grpSpPr>
          <a:xfrm rot="5400000">
            <a:off x="5169122" y="4144690"/>
            <a:ext cx="321252" cy="375804"/>
            <a:chOff x="2227119" y="2458797"/>
            <a:chExt cx="428336" cy="501072"/>
          </a:xfrm>
        </p:grpSpPr>
        <p:sp>
          <p:nvSpPr>
            <p:cNvPr id="54" name="Right Arrow 53"/>
            <p:cNvSpPr/>
            <p:nvPr/>
          </p:nvSpPr>
          <p:spPr>
            <a:xfrm>
              <a:off x="2227119" y="2458797"/>
              <a:ext cx="428336" cy="50107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5" name="Right Arrow 4"/>
            <p:cNvSpPr txBox="1"/>
            <p:nvPr/>
          </p:nvSpPr>
          <p:spPr>
            <a:xfrm>
              <a:off x="2227119" y="2559011"/>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00088">
                <a:lnSpc>
                  <a:spcPct val="90000"/>
                </a:lnSpc>
                <a:spcBef>
                  <a:spcPct val="0"/>
                </a:spcBef>
                <a:spcAft>
                  <a:spcPct val="35000"/>
                </a:spcAft>
              </a:pPr>
              <a:endParaRPr lang="en-US" sz="1575" dirty="0">
                <a:latin typeface="Calibri" panose="020F0502020204030204" pitchFamily="34" charset="0"/>
              </a:endParaRPr>
            </a:p>
          </p:txBody>
        </p:sp>
      </p:grpSp>
      <p:grpSp>
        <p:nvGrpSpPr>
          <p:cNvPr id="56" name="Group 55"/>
          <p:cNvGrpSpPr/>
          <p:nvPr/>
        </p:nvGrpSpPr>
        <p:grpSpPr>
          <a:xfrm>
            <a:off x="6995460" y="4703133"/>
            <a:ext cx="321252" cy="375804"/>
            <a:chOff x="2227119" y="2458797"/>
            <a:chExt cx="428336" cy="501072"/>
          </a:xfrm>
        </p:grpSpPr>
        <p:sp>
          <p:nvSpPr>
            <p:cNvPr id="57" name="Right Arrow 56"/>
            <p:cNvSpPr/>
            <p:nvPr/>
          </p:nvSpPr>
          <p:spPr>
            <a:xfrm>
              <a:off x="2227119" y="2458797"/>
              <a:ext cx="428336" cy="501072"/>
            </a:xfrm>
            <a:prstGeom prst="rightArrow">
              <a:avLst>
                <a:gd name="adj1" fmla="val 60000"/>
                <a:gd name="adj2" fmla="val 50000"/>
              </a:avLst>
            </a:prstGeom>
          </p:spPr>
          <p:style>
            <a:lnRef idx="0">
              <a:schemeClr val="accent1">
                <a:tint val="60000"/>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lt1"/>
            </a:fontRef>
          </p:style>
        </p:sp>
        <p:sp>
          <p:nvSpPr>
            <p:cNvPr id="58" name="Right Arrow 4"/>
            <p:cNvSpPr txBox="1"/>
            <p:nvPr/>
          </p:nvSpPr>
          <p:spPr>
            <a:xfrm>
              <a:off x="2227119" y="2559011"/>
              <a:ext cx="299835" cy="300644"/>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700088">
                <a:lnSpc>
                  <a:spcPct val="90000"/>
                </a:lnSpc>
                <a:spcBef>
                  <a:spcPct val="0"/>
                </a:spcBef>
                <a:spcAft>
                  <a:spcPct val="35000"/>
                </a:spcAft>
              </a:pPr>
              <a:endParaRPr lang="en-US" sz="1575" dirty="0">
                <a:latin typeface="Calibri" panose="020F0502020204030204" pitchFamily="34" charset="0"/>
              </a:endParaRPr>
            </a:p>
          </p:txBody>
        </p:sp>
      </p:grpSp>
      <p:graphicFrame>
        <p:nvGraphicFramePr>
          <p:cNvPr id="32" name="Table 31"/>
          <p:cNvGraphicFramePr>
            <a:graphicFrameLocks noGrp="1"/>
          </p:cNvGraphicFramePr>
          <p:nvPr>
            <p:extLst>
              <p:ext uri="{D42A27DB-BD31-4B8C-83A1-F6EECF244321}">
                <p14:modId xmlns:p14="http://schemas.microsoft.com/office/powerpoint/2010/main" val="210831348"/>
              </p:ext>
            </p:extLst>
          </p:nvPr>
        </p:nvGraphicFramePr>
        <p:xfrm>
          <a:off x="3741382" y="4556205"/>
          <a:ext cx="3033421" cy="599844"/>
        </p:xfrm>
        <a:graphic>
          <a:graphicData uri="http://schemas.openxmlformats.org/drawingml/2006/table">
            <a:tbl>
              <a:tblPr firstRow="1" bandRow="1">
                <a:tableStyleId>{F5AB1C69-6EDB-4FF4-983F-18BD219EF322}</a:tableStyleId>
              </a:tblPr>
              <a:tblGrid>
                <a:gridCol w="665798">
                  <a:extLst>
                    <a:ext uri="{9D8B030D-6E8A-4147-A177-3AD203B41FA5}">
                      <a16:colId xmlns:a16="http://schemas.microsoft.com/office/drawing/2014/main" val="1865601721"/>
                    </a:ext>
                  </a:extLst>
                </a:gridCol>
                <a:gridCol w="391160">
                  <a:extLst>
                    <a:ext uri="{9D8B030D-6E8A-4147-A177-3AD203B41FA5}">
                      <a16:colId xmlns:a16="http://schemas.microsoft.com/office/drawing/2014/main" val="1401425329"/>
                    </a:ext>
                  </a:extLst>
                </a:gridCol>
                <a:gridCol w="391160">
                  <a:extLst>
                    <a:ext uri="{9D8B030D-6E8A-4147-A177-3AD203B41FA5}">
                      <a16:colId xmlns:a16="http://schemas.microsoft.com/office/drawing/2014/main" val="399134013"/>
                    </a:ext>
                  </a:extLst>
                </a:gridCol>
                <a:gridCol w="391160">
                  <a:extLst>
                    <a:ext uri="{9D8B030D-6E8A-4147-A177-3AD203B41FA5}">
                      <a16:colId xmlns:a16="http://schemas.microsoft.com/office/drawing/2014/main" val="3653045012"/>
                    </a:ext>
                  </a:extLst>
                </a:gridCol>
                <a:gridCol w="507048">
                  <a:extLst>
                    <a:ext uri="{9D8B030D-6E8A-4147-A177-3AD203B41FA5}">
                      <a16:colId xmlns:a16="http://schemas.microsoft.com/office/drawing/2014/main" val="3785620810"/>
                    </a:ext>
                  </a:extLst>
                </a:gridCol>
                <a:gridCol w="687095">
                  <a:extLst>
                    <a:ext uri="{9D8B030D-6E8A-4147-A177-3AD203B41FA5}">
                      <a16:colId xmlns:a16="http://schemas.microsoft.com/office/drawing/2014/main" val="671018666"/>
                    </a:ext>
                  </a:extLst>
                </a:gridCol>
              </a:tblGrid>
              <a:tr h="342900">
                <a:tc>
                  <a:txBody>
                    <a:bodyPr/>
                    <a:lstStyle/>
                    <a:p>
                      <a:pPr algn="ctr"/>
                      <a:r>
                        <a:rPr lang="en-US" sz="900" dirty="0" err="1">
                          <a:latin typeface="Calibri" panose="020F0502020204030204" pitchFamily="34" charset="0"/>
                        </a:rPr>
                        <a:t>Patient_ID</a:t>
                      </a:r>
                      <a:endParaRPr lang="en-US" sz="900" dirty="0">
                        <a:latin typeface="Calibri" panose="020F0502020204030204" pitchFamily="34" charset="0"/>
                      </a:endParaRPr>
                    </a:p>
                  </a:txBody>
                  <a:tcPr marL="68580" marR="68580" marT="34290" marB="34290" anchor="ctr"/>
                </a:tc>
                <a:tc>
                  <a:txBody>
                    <a:bodyPr/>
                    <a:lstStyle/>
                    <a:p>
                      <a:pPr algn="ctr"/>
                      <a:r>
                        <a:rPr lang="en-US" sz="900" dirty="0">
                          <a:latin typeface="Calibri" panose="020F0502020204030204" pitchFamily="34" charset="0"/>
                        </a:rPr>
                        <a:t>Cg01</a:t>
                      </a:r>
                    </a:p>
                  </a:txBody>
                  <a:tcPr marL="68580" marR="68580" marT="34290" marB="34290" anchor="ctr"/>
                </a:tc>
                <a:tc>
                  <a:txBody>
                    <a:bodyPr/>
                    <a:lstStyle/>
                    <a:p>
                      <a:pPr algn="ctr"/>
                      <a:r>
                        <a:rPr lang="en-US" sz="900" dirty="0">
                          <a:latin typeface="Calibri" panose="020F0502020204030204" pitchFamily="34" charset="0"/>
                        </a:rPr>
                        <a:t>Cg02</a:t>
                      </a:r>
                    </a:p>
                  </a:txBody>
                  <a:tcPr marL="68580" marR="68580" marT="34290" marB="34290" anchor="ctr"/>
                </a:tc>
                <a:tc>
                  <a:txBody>
                    <a:bodyPr/>
                    <a:lstStyle/>
                    <a:p>
                      <a:pPr algn="ctr"/>
                      <a:r>
                        <a:rPr lang="en-US" sz="900" dirty="0">
                          <a:latin typeface="Calibri" panose="020F0502020204030204" pitchFamily="34" charset="0"/>
                        </a:rPr>
                        <a:t>Cg03</a:t>
                      </a:r>
                    </a:p>
                  </a:txBody>
                  <a:tcPr marL="68580" marR="68580" marT="34290" marB="34290" anchor="ctr"/>
                </a:tc>
                <a:tc>
                  <a:txBody>
                    <a:bodyPr/>
                    <a:lstStyle/>
                    <a:p>
                      <a:pPr algn="ctr"/>
                      <a:r>
                        <a:rPr lang="en-US" sz="900" dirty="0" err="1">
                          <a:latin typeface="Calibri" panose="020F0502020204030204" pitchFamily="34" charset="0"/>
                        </a:rPr>
                        <a:t>CoMeR</a:t>
                      </a:r>
                      <a:br>
                        <a:rPr lang="en-US" sz="900" baseline="0" dirty="0">
                          <a:latin typeface="Calibri" panose="020F0502020204030204" pitchFamily="34" charset="0"/>
                        </a:rPr>
                      </a:br>
                      <a:r>
                        <a:rPr lang="en-US" sz="900" baseline="0" dirty="0">
                          <a:latin typeface="Calibri" panose="020F0502020204030204" pitchFamily="34" charset="0"/>
                        </a:rPr>
                        <a:t>score</a:t>
                      </a:r>
                      <a:endParaRPr lang="en-US" sz="900" dirty="0">
                        <a:latin typeface="Calibri" panose="020F0502020204030204" pitchFamily="34" charset="0"/>
                      </a:endParaRPr>
                    </a:p>
                  </a:txBody>
                  <a:tcPr marL="68580" marR="68580" marT="34290" marB="34290" anchor="ctr"/>
                </a:tc>
                <a:tc>
                  <a:txBody>
                    <a:bodyPr/>
                    <a:lstStyle/>
                    <a:p>
                      <a:pPr algn="ctr"/>
                      <a:r>
                        <a:rPr lang="en-US" sz="900" dirty="0">
                          <a:latin typeface="Calibri" panose="020F0502020204030204" pitchFamily="34" charset="0"/>
                        </a:rPr>
                        <a:t>Predicted</a:t>
                      </a:r>
                    </a:p>
                  </a:txBody>
                  <a:tcPr marL="68580" marR="68580" marT="34290" marB="34290" anchor="ctr"/>
                </a:tc>
                <a:extLst>
                  <a:ext uri="{0D108BD9-81ED-4DB2-BD59-A6C34878D82A}">
                    <a16:rowId xmlns:a16="http://schemas.microsoft.com/office/drawing/2014/main" val="4210242550"/>
                  </a:ext>
                </a:extLst>
              </a:tr>
              <a:tr h="256944">
                <a:tc>
                  <a:txBody>
                    <a:bodyPr/>
                    <a:lstStyle/>
                    <a:p>
                      <a:r>
                        <a:rPr lang="en-US" sz="900" dirty="0">
                          <a:latin typeface="Calibri" panose="020F0502020204030204" pitchFamily="34" charset="0"/>
                        </a:rPr>
                        <a:t>XYZ</a:t>
                      </a:r>
                    </a:p>
                  </a:txBody>
                  <a:tcPr marL="68580" marR="68580" marT="34290" marB="34290"/>
                </a:tc>
                <a:tc>
                  <a:txBody>
                    <a:bodyPr/>
                    <a:lstStyle/>
                    <a:p>
                      <a:r>
                        <a:rPr lang="en-US" sz="900" dirty="0">
                          <a:latin typeface="Calibri" panose="020F0502020204030204" pitchFamily="34" charset="0"/>
                        </a:rPr>
                        <a:t>0.34</a:t>
                      </a:r>
                    </a:p>
                  </a:txBody>
                  <a:tcPr marL="68580" marR="68580" marT="34290" marB="34290"/>
                </a:tc>
                <a:tc>
                  <a:txBody>
                    <a:bodyPr/>
                    <a:lstStyle/>
                    <a:p>
                      <a:r>
                        <a:rPr lang="en-US" sz="900" dirty="0">
                          <a:latin typeface="Calibri" panose="020F0502020204030204" pitchFamily="34" charset="0"/>
                        </a:rPr>
                        <a:t>0.84</a:t>
                      </a:r>
                    </a:p>
                  </a:txBody>
                  <a:tcPr marL="68580" marR="68580" marT="34290" marB="34290"/>
                </a:tc>
                <a:tc>
                  <a:txBody>
                    <a:bodyPr/>
                    <a:lstStyle/>
                    <a:p>
                      <a:r>
                        <a:rPr lang="en-US" sz="900" dirty="0">
                          <a:latin typeface="Calibri" panose="020F0502020204030204" pitchFamily="34" charset="0"/>
                        </a:rPr>
                        <a:t>0.53</a:t>
                      </a:r>
                    </a:p>
                  </a:txBody>
                  <a:tcPr marL="68580" marR="68580" marT="34290" marB="34290"/>
                </a:tc>
                <a:tc>
                  <a:txBody>
                    <a:bodyPr/>
                    <a:lstStyle/>
                    <a:p>
                      <a:r>
                        <a:rPr lang="en-US" sz="900" dirty="0">
                          <a:latin typeface="Calibri" panose="020F0502020204030204" pitchFamily="34" charset="0"/>
                        </a:rPr>
                        <a:t>0.79</a:t>
                      </a:r>
                    </a:p>
                  </a:txBody>
                  <a:tcPr marL="68580" marR="68580" marT="34290" marB="34290"/>
                </a:tc>
                <a:tc>
                  <a:txBody>
                    <a:bodyPr/>
                    <a:lstStyle/>
                    <a:p>
                      <a:r>
                        <a:rPr lang="en-US" sz="900" dirty="0">
                          <a:latin typeface="Calibri" panose="020F0502020204030204" pitchFamily="34" charset="0"/>
                        </a:rPr>
                        <a:t>Severe</a:t>
                      </a:r>
                    </a:p>
                  </a:txBody>
                  <a:tcPr marL="68580" marR="68580" marT="34290" marB="34290"/>
                </a:tc>
                <a:extLst>
                  <a:ext uri="{0D108BD9-81ED-4DB2-BD59-A6C34878D82A}">
                    <a16:rowId xmlns:a16="http://schemas.microsoft.com/office/drawing/2014/main" val="1879301679"/>
                  </a:ext>
                </a:extLst>
              </a:tr>
            </a:tbl>
          </a:graphicData>
        </a:graphic>
      </p:graphicFrame>
      <p:grpSp>
        <p:nvGrpSpPr>
          <p:cNvPr id="27" name="Group 26"/>
          <p:cNvGrpSpPr/>
          <p:nvPr/>
        </p:nvGrpSpPr>
        <p:grpSpPr>
          <a:xfrm>
            <a:off x="7726600" y="3472635"/>
            <a:ext cx="2312750" cy="2836800"/>
            <a:chOff x="3879687" y="3724952"/>
            <a:chExt cx="2082133" cy="2553928"/>
          </a:xfrm>
        </p:grpSpPr>
        <p:grpSp>
          <p:nvGrpSpPr>
            <p:cNvPr id="28" name="Group 27"/>
            <p:cNvGrpSpPr/>
            <p:nvPr/>
          </p:nvGrpSpPr>
          <p:grpSpPr>
            <a:xfrm>
              <a:off x="3879687" y="3724952"/>
              <a:ext cx="2082133" cy="2553928"/>
              <a:chOff x="-282926" y="5002172"/>
              <a:chExt cx="1632604" cy="2002539"/>
            </a:xfrm>
          </p:grpSpPr>
          <p:pic>
            <p:nvPicPr>
              <p:cNvPr id="31" name="Picture 30"/>
              <p:cNvPicPr>
                <a:picLocks noChangeAspect="1"/>
              </p:cNvPicPr>
              <p:nvPr/>
            </p:nvPicPr>
            <p:blipFill rotWithShape="1">
              <a:blip r:embed="rId9"/>
              <a:srcRect r="28664"/>
              <a:stretch/>
            </p:blipFill>
            <p:spPr>
              <a:xfrm>
                <a:off x="-282926" y="5002172"/>
                <a:ext cx="1632604" cy="2002539"/>
              </a:xfrm>
              <a:prstGeom prst="rect">
                <a:avLst/>
              </a:prstGeom>
            </p:spPr>
          </p:pic>
          <p:cxnSp>
            <p:nvCxnSpPr>
              <p:cNvPr id="41" name="Straight Connector 40"/>
              <p:cNvCxnSpPr/>
              <p:nvPr/>
            </p:nvCxnSpPr>
            <p:spPr>
              <a:xfrm>
                <a:off x="-61030" y="6059979"/>
                <a:ext cx="1332141" cy="0"/>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grpSp>
        <p:cxnSp>
          <p:nvCxnSpPr>
            <p:cNvPr id="29" name="Straight Connector 28"/>
            <p:cNvCxnSpPr>
              <a:stCxn id="30" idx="2"/>
            </p:cNvCxnSpPr>
            <p:nvPr/>
          </p:nvCxnSpPr>
          <p:spPr>
            <a:xfrm flipH="1">
              <a:off x="4162681" y="4212715"/>
              <a:ext cx="1049392" cy="0"/>
            </a:xfrm>
            <a:prstGeom prst="line">
              <a:avLst/>
            </a:prstGeom>
            <a:ln w="28575">
              <a:solidFill>
                <a:srgbClr val="FB4E06"/>
              </a:solidFill>
              <a:prstDash val="dash"/>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212073" y="4165822"/>
              <a:ext cx="93785" cy="93785"/>
            </a:xfrm>
            <a:prstGeom prst="ellipse">
              <a:avLst/>
            </a:prstGeom>
            <a:solidFill>
              <a:srgbClr val="FB4E0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63" dirty="0">
                <a:latin typeface="Calibri" panose="020F0502020204030204" pitchFamily="34" charset="0"/>
              </a:endParaRPr>
            </a:p>
          </p:txBody>
        </p:sp>
      </p:grpSp>
    </p:spTree>
    <p:extLst>
      <p:ext uri="{BB962C8B-B14F-4D97-AF65-F5344CB8AC3E}">
        <p14:creationId xmlns:p14="http://schemas.microsoft.com/office/powerpoint/2010/main" val="263088123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BFA3360-455D-1CFB-270B-92C4797F6257}"/>
              </a:ext>
            </a:extLst>
          </p:cNvPr>
          <p:cNvSpPr txBox="1"/>
          <p:nvPr/>
        </p:nvSpPr>
        <p:spPr>
          <a:xfrm>
            <a:off x="4064000" y="6234669"/>
            <a:ext cx="7802880" cy="369332"/>
          </a:xfrm>
          <a:prstGeom prst="rect">
            <a:avLst/>
          </a:prstGeom>
          <a:noFill/>
        </p:spPr>
        <p:txBody>
          <a:bodyPr wrap="square">
            <a:spAutoFit/>
          </a:bodyPr>
          <a:lstStyle/>
          <a:p>
            <a:r>
              <a:rPr lang="en-US" dirty="0">
                <a:hlinkClick r:id="rId2"/>
              </a:rPr>
              <a:t>DNA methylation-based classification of central nervous system </a:t>
            </a:r>
            <a:r>
              <a:rPr lang="en-US" dirty="0" err="1">
                <a:hlinkClick r:id="rId2"/>
              </a:rPr>
              <a:t>tumours</a:t>
            </a:r>
            <a:r>
              <a:rPr lang="en-US" dirty="0">
                <a:hlinkClick r:id="rId2"/>
              </a:rPr>
              <a:t> | Nature</a:t>
            </a:r>
            <a:endParaRPr lang="en-US" dirty="0"/>
          </a:p>
        </p:txBody>
      </p:sp>
      <p:pic>
        <p:nvPicPr>
          <p:cNvPr id="6" name="Picture 5">
            <a:extLst>
              <a:ext uri="{FF2B5EF4-FFF2-40B4-BE49-F238E27FC236}">
                <a16:creationId xmlns:a16="http://schemas.microsoft.com/office/drawing/2014/main" id="{5B3A06BE-45B2-A5AA-AA84-C07E69C6D07F}"/>
              </a:ext>
            </a:extLst>
          </p:cNvPr>
          <p:cNvPicPr>
            <a:picLocks noChangeAspect="1"/>
          </p:cNvPicPr>
          <p:nvPr/>
        </p:nvPicPr>
        <p:blipFill>
          <a:blip r:embed="rId3"/>
          <a:stretch>
            <a:fillRect/>
          </a:stretch>
        </p:blipFill>
        <p:spPr>
          <a:xfrm>
            <a:off x="864324" y="561112"/>
            <a:ext cx="10315575" cy="5181600"/>
          </a:xfrm>
          <a:prstGeom prst="rect">
            <a:avLst/>
          </a:prstGeom>
        </p:spPr>
      </p:pic>
    </p:spTree>
    <p:extLst>
      <p:ext uri="{BB962C8B-B14F-4D97-AF65-F5344CB8AC3E}">
        <p14:creationId xmlns:p14="http://schemas.microsoft.com/office/powerpoint/2010/main" val="3928357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7141BA-FE6F-D6A2-0A66-1B1F024B1C18}"/>
              </a:ext>
            </a:extLst>
          </p:cNvPr>
          <p:cNvSpPr>
            <a:spLocks noGrp="1"/>
          </p:cNvSpPr>
          <p:nvPr>
            <p:ph type="title"/>
          </p:nvPr>
        </p:nvSpPr>
        <p:spPr>
          <a:xfrm>
            <a:off x="838200" y="208279"/>
            <a:ext cx="10515600" cy="668735"/>
          </a:xfrm>
        </p:spPr>
        <p:txBody>
          <a:bodyPr>
            <a:normAutofit/>
          </a:bodyPr>
          <a:lstStyle/>
          <a:p>
            <a:pPr algn="ctr"/>
            <a:r>
              <a:rPr lang="en-US" sz="2800" b="1" dirty="0">
                <a:solidFill>
                  <a:srgbClr val="0070C0"/>
                </a:solidFill>
                <a:effectLst/>
                <a:ea typeface="Calibri" panose="020F0502020204030204" pitchFamily="34" charset="0"/>
              </a:rPr>
              <a:t>The other clinical application of DNA methylation in brain tumors</a:t>
            </a:r>
            <a:endParaRPr lang="en-US" sz="6000" b="1" dirty="0">
              <a:solidFill>
                <a:srgbClr val="0070C0"/>
              </a:solidFill>
            </a:endParaRPr>
          </a:p>
        </p:txBody>
      </p:sp>
      <p:pic>
        <p:nvPicPr>
          <p:cNvPr id="1026" name="Picture 2" descr="DNA methylation-based classification of central nervous system tumours |  Nature">
            <a:extLst>
              <a:ext uri="{FF2B5EF4-FFF2-40B4-BE49-F238E27FC236}">
                <a16:creationId xmlns:a16="http://schemas.microsoft.com/office/drawing/2014/main" id="{3C199AD4-F077-36E6-4647-1AA3E464D06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4760" y="1107440"/>
            <a:ext cx="6973617" cy="48968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BFA3360-455D-1CFB-270B-92C4797F6257}"/>
              </a:ext>
            </a:extLst>
          </p:cNvPr>
          <p:cNvSpPr txBox="1"/>
          <p:nvPr/>
        </p:nvSpPr>
        <p:spPr>
          <a:xfrm>
            <a:off x="4064000" y="6234669"/>
            <a:ext cx="7802880" cy="369332"/>
          </a:xfrm>
          <a:prstGeom prst="rect">
            <a:avLst/>
          </a:prstGeom>
          <a:noFill/>
        </p:spPr>
        <p:txBody>
          <a:bodyPr wrap="square">
            <a:spAutoFit/>
          </a:bodyPr>
          <a:lstStyle/>
          <a:p>
            <a:r>
              <a:rPr lang="en-US" dirty="0">
                <a:hlinkClick r:id="rId3"/>
              </a:rPr>
              <a:t>DNA methylation-based classification of central nervous system </a:t>
            </a:r>
            <a:r>
              <a:rPr lang="en-US" dirty="0" err="1">
                <a:hlinkClick r:id="rId3"/>
              </a:rPr>
              <a:t>tumours</a:t>
            </a:r>
            <a:r>
              <a:rPr lang="en-US" dirty="0">
                <a:hlinkClick r:id="rId3"/>
              </a:rPr>
              <a:t> | Nature</a:t>
            </a:r>
            <a:endParaRPr lang="en-US" dirty="0"/>
          </a:p>
        </p:txBody>
      </p:sp>
    </p:spTree>
    <p:extLst>
      <p:ext uri="{BB962C8B-B14F-4D97-AF65-F5344CB8AC3E}">
        <p14:creationId xmlns:p14="http://schemas.microsoft.com/office/powerpoint/2010/main" val="424773098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4" name="Rectangle 1030">
            <a:extLst>
              <a:ext uri="{FF2B5EF4-FFF2-40B4-BE49-F238E27FC236}">
                <a16:creationId xmlns:a16="http://schemas.microsoft.com/office/drawing/2014/main" id="{32BC26D8-82FB-445E-AA49-62A77D7C1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4E61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CB44330D-EA18-4254-AA95-EB49948539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Details are in the caption following the image">
            <a:extLst>
              <a:ext uri="{FF2B5EF4-FFF2-40B4-BE49-F238E27FC236}">
                <a16:creationId xmlns:a16="http://schemas.microsoft.com/office/drawing/2014/main" id="{57327B00-9A8B-8E5E-A07F-F821E286CE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621250" y="806027"/>
            <a:ext cx="8949500" cy="557106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15695909-A4E5-61E4-8D56-C2E043DF452B}"/>
              </a:ext>
            </a:extLst>
          </p:cNvPr>
          <p:cNvSpPr txBox="1"/>
          <p:nvPr/>
        </p:nvSpPr>
        <p:spPr>
          <a:xfrm>
            <a:off x="477012" y="18819"/>
            <a:ext cx="10790428" cy="738664"/>
          </a:xfrm>
          <a:prstGeom prst="rect">
            <a:avLst/>
          </a:prstGeom>
          <a:noFill/>
        </p:spPr>
        <p:txBody>
          <a:bodyPr wrap="square">
            <a:spAutoFit/>
          </a:bodyPr>
          <a:lstStyle/>
          <a:p>
            <a:pPr algn="ctr"/>
            <a:r>
              <a:rPr lang="en-US" sz="2400" dirty="0">
                <a:solidFill>
                  <a:schemeClr val="accent4"/>
                </a:solidFill>
                <a:hlinkClick r:id="rId3">
                  <a:extLst>
                    <a:ext uri="{A12FA001-AC4F-418D-AE19-62706E023703}">
                      <ahyp:hlinkClr xmlns:ahyp="http://schemas.microsoft.com/office/drawing/2018/hyperlinkcolor" val="tx"/>
                    </a:ext>
                  </a:extLst>
                </a:hlinkClick>
              </a:rPr>
              <a:t>Methylation classifiers: Brain tumors, sarcomas, and what's next </a:t>
            </a:r>
            <a:endParaRPr lang="vi-VN" sz="2400" dirty="0">
              <a:solidFill>
                <a:schemeClr val="accent4"/>
              </a:solidFill>
              <a:latin typeface="Calibri" panose="020F0502020204030204" pitchFamily="34" charset="0"/>
              <a:hlinkClick r:id="rId3">
                <a:extLst>
                  <a:ext uri="{A12FA001-AC4F-418D-AE19-62706E023703}">
                    <ahyp:hlinkClr xmlns:ahyp="http://schemas.microsoft.com/office/drawing/2018/hyperlinkcolor" val="tx"/>
                  </a:ext>
                </a:extLst>
              </a:hlinkClick>
            </a:endParaRPr>
          </a:p>
          <a:p>
            <a:pPr algn="ctr"/>
            <a:r>
              <a:rPr lang="en-US" dirty="0">
                <a:solidFill>
                  <a:schemeClr val="accent4"/>
                </a:solidFill>
                <a:hlinkClick r:id="rId3">
                  <a:extLst>
                    <a:ext uri="{A12FA001-AC4F-418D-AE19-62706E023703}">
                      <ahyp:hlinkClr xmlns:ahyp="http://schemas.microsoft.com/office/drawing/2018/hyperlinkcolor" val="tx"/>
                    </a:ext>
                  </a:extLst>
                </a:hlinkClick>
              </a:rPr>
              <a:t>- </a:t>
            </a:r>
            <a:r>
              <a:rPr lang="en-US" dirty="0" err="1">
                <a:solidFill>
                  <a:schemeClr val="accent4"/>
                </a:solidFill>
                <a:hlinkClick r:id="rId3">
                  <a:extLst>
                    <a:ext uri="{A12FA001-AC4F-418D-AE19-62706E023703}">
                      <ahyp:hlinkClr xmlns:ahyp="http://schemas.microsoft.com/office/drawing/2018/hyperlinkcolor" val="tx"/>
                    </a:ext>
                  </a:extLst>
                </a:hlinkClick>
              </a:rPr>
              <a:t>Koelsche</a:t>
            </a:r>
            <a:r>
              <a:rPr lang="en-US" dirty="0">
                <a:solidFill>
                  <a:schemeClr val="accent4"/>
                </a:solidFill>
                <a:hlinkClick r:id="rId3">
                  <a:extLst>
                    <a:ext uri="{A12FA001-AC4F-418D-AE19-62706E023703}">
                      <ahyp:hlinkClr xmlns:ahyp="http://schemas.microsoft.com/office/drawing/2018/hyperlinkcolor" val="tx"/>
                    </a:ext>
                  </a:extLst>
                </a:hlinkClick>
              </a:rPr>
              <a:t> - 2022 - Genes, Chromosomes and Cancer - Wiley Online Library</a:t>
            </a:r>
            <a:endParaRPr lang="en-US" dirty="0">
              <a:solidFill>
                <a:schemeClr val="accent4"/>
              </a:solidFill>
            </a:endParaRPr>
          </a:p>
        </p:txBody>
      </p:sp>
    </p:spTree>
    <p:extLst>
      <p:ext uri="{BB962C8B-B14F-4D97-AF65-F5344CB8AC3E}">
        <p14:creationId xmlns:p14="http://schemas.microsoft.com/office/powerpoint/2010/main" val="23168461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7"/>
          </p:nvPr>
        </p:nvSpPr>
        <p:spPr>
          <a:xfrm>
            <a:off x="9948672" y="7228332"/>
            <a:ext cx="3178048" cy="276999"/>
          </a:xfrm>
          <a:prstGeom prst="rect">
            <a:avLst/>
          </a:prstGeom>
        </p:spPr>
        <p:txBody>
          <a:bodyPr wrap="square" lIns="0" tIns="0" rIns="0" bIns="0">
            <a:spAutoFit/>
          </a:bodyPr>
          <a:lstStyle>
            <a:defPPr>
              <a:defRPr lang="en-US"/>
            </a:defPPr>
            <a:lvl1pPr marL="0" algn="r" defTabSz="914400" rtl="0" eaLnBrk="1" latinLnBrk="0" hangingPunct="1">
              <a:defRPr sz="18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B6F15528-21DE-4FAA-801E-634DDDAF4B2B}" type="slidenum">
              <a:rPr lang="en-US" smtClean="0"/>
              <a:pPr/>
              <a:t>49</a:t>
            </a:fld>
            <a:endParaRPr lang="en-US"/>
          </a:p>
        </p:txBody>
      </p:sp>
      <p:sp>
        <p:nvSpPr>
          <p:cNvPr id="5" name="Rectangle: Rounded Corners 71">
            <a:extLst>
              <a:ext uri="{FF2B5EF4-FFF2-40B4-BE49-F238E27FC236}">
                <a16:creationId xmlns:a16="http://schemas.microsoft.com/office/drawing/2014/main" id="{0341CDF3-FAF3-0898-7C8A-BD48CBF4B2AD}"/>
              </a:ext>
            </a:extLst>
          </p:cNvPr>
          <p:cNvSpPr/>
          <p:nvPr/>
        </p:nvSpPr>
        <p:spPr>
          <a:xfrm>
            <a:off x="1731083" y="1613647"/>
            <a:ext cx="8449236" cy="2286000"/>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883" b="1">
                <a:solidFill>
                  <a:schemeClr val="tx1"/>
                </a:solidFill>
              </a:rPr>
              <a:t>THANK YOU FOR YOUR ATTENTION!</a:t>
            </a:r>
          </a:p>
        </p:txBody>
      </p:sp>
      <p:sp>
        <p:nvSpPr>
          <p:cNvPr id="6" name="Rectangle: Rounded Corners 71">
            <a:extLst>
              <a:ext uri="{FF2B5EF4-FFF2-40B4-BE49-F238E27FC236}">
                <a16:creationId xmlns:a16="http://schemas.microsoft.com/office/drawing/2014/main" id="{0341CDF3-FAF3-0898-7C8A-BD48CBF4B2AD}"/>
              </a:ext>
            </a:extLst>
          </p:cNvPr>
          <p:cNvSpPr/>
          <p:nvPr/>
        </p:nvSpPr>
        <p:spPr>
          <a:xfrm>
            <a:off x="1731083" y="4403271"/>
            <a:ext cx="8449236" cy="1513435"/>
          </a:xfrm>
          <a:prstGeom prst="round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71" dirty="0">
                <a:solidFill>
                  <a:schemeClr val="tx1"/>
                </a:solidFill>
              </a:rPr>
              <a:t>Please contact: </a:t>
            </a:r>
          </a:p>
          <a:p>
            <a:pPr algn="ctr"/>
            <a:r>
              <a:rPr lang="en-US" sz="2471" dirty="0">
                <a:solidFill>
                  <a:schemeClr val="tx1"/>
                </a:solidFill>
                <a:hlinkClick r:id="rId2"/>
              </a:rPr>
              <a:t>Email: luu.p.loi@googlemail.com</a:t>
            </a:r>
            <a:endParaRPr lang="en-US" sz="2471" dirty="0">
              <a:solidFill>
                <a:schemeClr val="tx1"/>
              </a:solidFill>
            </a:endParaRPr>
          </a:p>
          <a:p>
            <a:pPr algn="ctr"/>
            <a:r>
              <a:rPr lang="en-US" sz="2471" dirty="0" err="1">
                <a:solidFill>
                  <a:schemeClr val="tx1"/>
                </a:solidFill>
              </a:rPr>
              <a:t>Zalo</a:t>
            </a:r>
            <a:r>
              <a:rPr lang="en-US" sz="2471" dirty="0">
                <a:solidFill>
                  <a:schemeClr val="tx1"/>
                </a:solidFill>
              </a:rPr>
              <a:t>: 0901802182</a:t>
            </a:r>
          </a:p>
          <a:p>
            <a:pPr algn="ctr"/>
            <a:r>
              <a:rPr lang="en-US" sz="2471" dirty="0">
                <a:solidFill>
                  <a:schemeClr val="tx1"/>
                </a:solidFill>
              </a:rPr>
              <a:t>For further information!</a:t>
            </a:r>
          </a:p>
        </p:txBody>
      </p:sp>
    </p:spTree>
    <p:extLst>
      <p:ext uri="{BB962C8B-B14F-4D97-AF65-F5344CB8AC3E}">
        <p14:creationId xmlns:p14="http://schemas.microsoft.com/office/powerpoint/2010/main" val="21927810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431F-829E-F4A7-FADC-00130FE5DF80}"/>
              </a:ext>
            </a:extLst>
          </p:cNvPr>
          <p:cNvSpPr>
            <a:spLocks noGrp="1"/>
          </p:cNvSpPr>
          <p:nvPr>
            <p:ph type="title"/>
          </p:nvPr>
        </p:nvSpPr>
        <p:spPr>
          <a:xfrm>
            <a:off x="838200" y="365126"/>
            <a:ext cx="10515600" cy="745218"/>
          </a:xfrm>
        </p:spPr>
        <p:txBody>
          <a:bodyPr/>
          <a:lstStyle/>
          <a:p>
            <a:r>
              <a:rPr lang="en-GB" b="1" dirty="0">
                <a:solidFill>
                  <a:srgbClr val="0070C0"/>
                </a:solidFill>
              </a:rPr>
              <a:t>Eukaryotic vs Prokaryotic</a:t>
            </a:r>
            <a:endParaRPr lang="en-US" b="1" dirty="0">
              <a:solidFill>
                <a:srgbClr val="0070C0"/>
              </a:solidFill>
            </a:endParaRPr>
          </a:p>
        </p:txBody>
      </p:sp>
      <p:sp>
        <p:nvSpPr>
          <p:cNvPr id="7" name="TextBox 6">
            <a:extLst>
              <a:ext uri="{FF2B5EF4-FFF2-40B4-BE49-F238E27FC236}">
                <a16:creationId xmlns:a16="http://schemas.microsoft.com/office/drawing/2014/main" id="{1446B04B-3E2C-520F-4F83-74C7A4010EF5}"/>
              </a:ext>
            </a:extLst>
          </p:cNvPr>
          <p:cNvSpPr txBox="1"/>
          <p:nvPr/>
        </p:nvSpPr>
        <p:spPr>
          <a:xfrm>
            <a:off x="4403265" y="6300793"/>
            <a:ext cx="7130143" cy="338554"/>
          </a:xfrm>
          <a:prstGeom prst="rect">
            <a:avLst/>
          </a:prstGeom>
          <a:noFill/>
        </p:spPr>
        <p:txBody>
          <a:bodyPr wrap="square">
            <a:spAutoFit/>
          </a:bodyPr>
          <a:lstStyle/>
          <a:p>
            <a:pPr algn="r"/>
            <a:r>
              <a:rPr lang="en-US" sz="1600" dirty="0"/>
              <a:t>https://www.geeksforgeeks.org/biology/cell-structure-function/</a:t>
            </a:r>
          </a:p>
        </p:txBody>
      </p:sp>
      <p:pic>
        <p:nvPicPr>
          <p:cNvPr id="4" name="Picture 3">
            <a:extLst>
              <a:ext uri="{FF2B5EF4-FFF2-40B4-BE49-F238E27FC236}">
                <a16:creationId xmlns:a16="http://schemas.microsoft.com/office/drawing/2014/main" id="{BCC1E701-D965-08FC-B6A7-531A8D39D73F}"/>
              </a:ext>
            </a:extLst>
          </p:cNvPr>
          <p:cNvPicPr>
            <a:picLocks noChangeAspect="1"/>
          </p:cNvPicPr>
          <p:nvPr/>
        </p:nvPicPr>
        <p:blipFill rotWithShape="1">
          <a:blip r:embed="rId2"/>
          <a:srcRect b="12184"/>
          <a:stretch/>
        </p:blipFill>
        <p:spPr>
          <a:xfrm>
            <a:off x="755846" y="1257303"/>
            <a:ext cx="10212221" cy="4896531"/>
          </a:xfrm>
          <a:prstGeom prst="rect">
            <a:avLst/>
          </a:prstGeom>
        </p:spPr>
      </p:pic>
    </p:spTree>
    <p:extLst>
      <p:ext uri="{BB962C8B-B14F-4D97-AF65-F5344CB8AC3E}">
        <p14:creationId xmlns:p14="http://schemas.microsoft.com/office/powerpoint/2010/main" val="23790593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B431F-829E-F4A7-FADC-00130FE5DF80}"/>
              </a:ext>
            </a:extLst>
          </p:cNvPr>
          <p:cNvSpPr>
            <a:spLocks noGrp="1"/>
          </p:cNvSpPr>
          <p:nvPr>
            <p:ph type="title"/>
          </p:nvPr>
        </p:nvSpPr>
        <p:spPr>
          <a:xfrm>
            <a:off x="838200" y="261709"/>
            <a:ext cx="10515600" cy="745218"/>
          </a:xfrm>
        </p:spPr>
        <p:txBody>
          <a:bodyPr/>
          <a:lstStyle/>
          <a:p>
            <a:r>
              <a:rPr lang="en-GB" b="1" dirty="0">
                <a:solidFill>
                  <a:srgbClr val="0070C0"/>
                </a:solidFill>
              </a:rPr>
              <a:t>Chromatin organization</a:t>
            </a:r>
            <a:endParaRPr lang="en-US" b="1" dirty="0">
              <a:solidFill>
                <a:srgbClr val="0070C0"/>
              </a:solidFill>
            </a:endParaRPr>
          </a:p>
        </p:txBody>
      </p:sp>
      <p:sp>
        <p:nvSpPr>
          <p:cNvPr id="7" name="TextBox 6">
            <a:extLst>
              <a:ext uri="{FF2B5EF4-FFF2-40B4-BE49-F238E27FC236}">
                <a16:creationId xmlns:a16="http://schemas.microsoft.com/office/drawing/2014/main" id="{1446B04B-3E2C-520F-4F83-74C7A4010EF5}"/>
              </a:ext>
            </a:extLst>
          </p:cNvPr>
          <p:cNvSpPr txBox="1"/>
          <p:nvPr/>
        </p:nvSpPr>
        <p:spPr>
          <a:xfrm>
            <a:off x="4403265" y="6300793"/>
            <a:ext cx="7130143" cy="276999"/>
          </a:xfrm>
          <a:prstGeom prst="rect">
            <a:avLst/>
          </a:prstGeom>
          <a:noFill/>
        </p:spPr>
        <p:txBody>
          <a:bodyPr wrap="square">
            <a:spAutoFit/>
          </a:bodyPr>
          <a:lstStyle/>
          <a:p>
            <a:pPr algn="r"/>
            <a:r>
              <a:rPr lang="en-US" sz="1200" dirty="0"/>
              <a:t>https://doi.org/10.3390/ijms26073075</a:t>
            </a:r>
          </a:p>
        </p:txBody>
      </p:sp>
      <p:pic>
        <p:nvPicPr>
          <p:cNvPr id="3074" name="Picture 2">
            <a:extLst>
              <a:ext uri="{FF2B5EF4-FFF2-40B4-BE49-F238E27FC236}">
                <a16:creationId xmlns:a16="http://schemas.microsoft.com/office/drawing/2014/main" id="{020A82CC-A9CC-0D87-12A8-5C34D53759A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3991" y="1083130"/>
            <a:ext cx="7786778" cy="5233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7329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Karyotype And Karyotyping.">
            <a:extLst>
              <a:ext uri="{FF2B5EF4-FFF2-40B4-BE49-F238E27FC236}">
                <a16:creationId xmlns:a16="http://schemas.microsoft.com/office/drawing/2014/main" id="{A81976CD-DCA5-31FB-2B12-5280A4DC8EB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t="33095"/>
          <a:stretch/>
        </p:blipFill>
        <p:spPr bwMode="auto">
          <a:xfrm>
            <a:off x="649514" y="2783548"/>
            <a:ext cx="8663213" cy="3035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263FC01-95F4-ECD5-2034-E377DF268BA0}"/>
              </a:ext>
            </a:extLst>
          </p:cNvPr>
          <p:cNvSpPr>
            <a:spLocks noGrp="1"/>
          </p:cNvSpPr>
          <p:nvPr>
            <p:ph type="title"/>
          </p:nvPr>
        </p:nvSpPr>
        <p:spPr>
          <a:xfrm>
            <a:off x="834562" y="449725"/>
            <a:ext cx="7014027" cy="971098"/>
          </a:xfrm>
        </p:spPr>
        <p:txBody>
          <a:bodyPr>
            <a:normAutofit/>
          </a:bodyPr>
          <a:lstStyle/>
          <a:p>
            <a:r>
              <a:rPr lang="en-US" sz="4800" b="1" dirty="0">
                <a:solidFill>
                  <a:srgbClr val="0070C0"/>
                </a:solidFill>
              </a:rPr>
              <a:t>Human Karyotype</a:t>
            </a:r>
          </a:p>
        </p:txBody>
      </p:sp>
      <p:sp>
        <p:nvSpPr>
          <p:cNvPr id="5" name="TextBox 4">
            <a:extLst>
              <a:ext uri="{FF2B5EF4-FFF2-40B4-BE49-F238E27FC236}">
                <a16:creationId xmlns:a16="http://schemas.microsoft.com/office/drawing/2014/main" id="{D9ADA2EC-38C4-2D02-C17C-06263F923CC4}"/>
              </a:ext>
            </a:extLst>
          </p:cNvPr>
          <p:cNvSpPr txBox="1"/>
          <p:nvPr/>
        </p:nvSpPr>
        <p:spPr>
          <a:xfrm>
            <a:off x="846413" y="5557060"/>
            <a:ext cx="6096000" cy="276999"/>
          </a:xfrm>
          <a:prstGeom prst="rect">
            <a:avLst/>
          </a:prstGeom>
          <a:noFill/>
        </p:spPr>
        <p:txBody>
          <a:bodyPr wrap="square">
            <a:spAutoFit/>
          </a:bodyPr>
          <a:lstStyle/>
          <a:p>
            <a:r>
              <a:rPr lang="en-US" sz="1200" dirty="0">
                <a:latin typeface="Calibri Light" panose="020F0302020204030204" pitchFamily="34" charset="0"/>
              </a:rPr>
              <a:t>https://microbenotes.com/karyotype-karyotyping/</a:t>
            </a:r>
          </a:p>
        </p:txBody>
      </p:sp>
      <p:pic>
        <p:nvPicPr>
          <p:cNvPr id="7" name="Picture 6">
            <a:extLst>
              <a:ext uri="{FF2B5EF4-FFF2-40B4-BE49-F238E27FC236}">
                <a16:creationId xmlns:a16="http://schemas.microsoft.com/office/drawing/2014/main" id="{FB6B1207-E084-CD9D-242D-D0F348DAF924}"/>
              </a:ext>
            </a:extLst>
          </p:cNvPr>
          <p:cNvPicPr>
            <a:picLocks noChangeAspect="1"/>
          </p:cNvPicPr>
          <p:nvPr/>
        </p:nvPicPr>
        <p:blipFill>
          <a:blip r:embed="rId3"/>
          <a:stretch>
            <a:fillRect/>
          </a:stretch>
        </p:blipFill>
        <p:spPr>
          <a:xfrm>
            <a:off x="8039097" y="87084"/>
            <a:ext cx="4038600" cy="3495675"/>
          </a:xfrm>
          <a:prstGeom prst="rect">
            <a:avLst/>
          </a:prstGeom>
        </p:spPr>
      </p:pic>
    </p:spTree>
    <p:extLst>
      <p:ext uri="{BB962C8B-B14F-4D97-AF65-F5344CB8AC3E}">
        <p14:creationId xmlns:p14="http://schemas.microsoft.com/office/powerpoint/2010/main" val="419098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044F-6B55-F9C9-BF68-51966B313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912B67-02CB-411A-4F65-6F84ABED5EE3}"/>
              </a:ext>
            </a:extLst>
          </p:cNvPr>
          <p:cNvSpPr txBox="1">
            <a:spLocks/>
          </p:cNvSpPr>
          <p:nvPr/>
        </p:nvSpPr>
        <p:spPr>
          <a:xfrm>
            <a:off x="838200" y="372800"/>
            <a:ext cx="10515600" cy="663574"/>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600" b="1" dirty="0" err="1">
                <a:solidFill>
                  <a:srgbClr val="7030A0"/>
                </a:solidFill>
                <a:latin typeface="Calibri Light" panose="020F0302020204030204" pitchFamily="34" charset="0"/>
                <a:cs typeface="Calibri Light" panose="020F0302020204030204" pitchFamily="34" charset="0"/>
              </a:rPr>
              <a:t>Kết</a:t>
            </a:r>
            <a:r>
              <a:rPr lang="en-US" sz="4600" b="1" dirty="0">
                <a:solidFill>
                  <a:srgbClr val="7030A0"/>
                </a:solidFill>
                <a:latin typeface="Calibri Light" panose="020F0302020204030204" pitchFamily="34" charset="0"/>
                <a:cs typeface="Calibri Light" panose="020F0302020204030204" pitchFamily="34" charset="0"/>
              </a:rPr>
              <a:t> </a:t>
            </a:r>
            <a:r>
              <a:rPr lang="en-US" sz="4600" b="1" dirty="0" err="1">
                <a:solidFill>
                  <a:srgbClr val="7030A0"/>
                </a:solidFill>
                <a:latin typeface="Calibri Light" panose="020F0302020204030204" pitchFamily="34" charset="0"/>
                <a:cs typeface="Calibri Light" panose="020F0302020204030204" pitchFamily="34" charset="0"/>
              </a:rPr>
              <a:t>quả</a:t>
            </a:r>
            <a:r>
              <a:rPr lang="en-US" sz="4600" b="1" dirty="0">
                <a:solidFill>
                  <a:srgbClr val="7030A0"/>
                </a:solidFill>
                <a:latin typeface="Calibri Light" panose="020F0302020204030204" pitchFamily="34" charset="0"/>
                <a:cs typeface="Calibri Light" panose="020F0302020204030204" pitchFamily="34" charset="0"/>
              </a:rPr>
              <a:t> </a:t>
            </a:r>
            <a:r>
              <a:rPr lang="en-US" sz="4600" b="1" dirty="0" err="1">
                <a:solidFill>
                  <a:srgbClr val="7030A0"/>
                </a:solidFill>
                <a:latin typeface="Calibri Light" panose="020F0302020204030204" pitchFamily="34" charset="0"/>
                <a:cs typeface="Calibri Light" panose="020F0302020204030204" pitchFamily="34" charset="0"/>
              </a:rPr>
              <a:t>của</a:t>
            </a:r>
            <a:r>
              <a:rPr lang="en-US" sz="4600" b="1" dirty="0">
                <a:solidFill>
                  <a:srgbClr val="7030A0"/>
                </a:solidFill>
                <a:latin typeface="Calibri Light" panose="020F0302020204030204" pitchFamily="34" charset="0"/>
                <a:cs typeface="Calibri Light" panose="020F0302020204030204" pitchFamily="34" charset="0"/>
              </a:rPr>
              <a:t> mapping</a:t>
            </a:r>
          </a:p>
        </p:txBody>
      </p:sp>
      <p:pic>
        <p:nvPicPr>
          <p:cNvPr id="10" name="Picture 9">
            <a:extLst>
              <a:ext uri="{FF2B5EF4-FFF2-40B4-BE49-F238E27FC236}">
                <a16:creationId xmlns:a16="http://schemas.microsoft.com/office/drawing/2014/main" id="{8C54DA75-FAD7-1E7D-1AEA-B6A77D5CE953}"/>
              </a:ext>
            </a:extLst>
          </p:cNvPr>
          <p:cNvPicPr>
            <a:picLocks noChangeAspect="1"/>
          </p:cNvPicPr>
          <p:nvPr/>
        </p:nvPicPr>
        <p:blipFill rotWithShape="1">
          <a:blip r:embed="rId2"/>
          <a:srcRect l="12758" t="17728" r="1263" b="6786"/>
          <a:stretch/>
        </p:blipFill>
        <p:spPr>
          <a:xfrm>
            <a:off x="1233793" y="1424186"/>
            <a:ext cx="9446428" cy="4649581"/>
          </a:xfrm>
          <a:prstGeom prst="rect">
            <a:avLst/>
          </a:prstGeom>
        </p:spPr>
      </p:pic>
    </p:spTree>
    <p:extLst>
      <p:ext uri="{BB962C8B-B14F-4D97-AF65-F5344CB8AC3E}">
        <p14:creationId xmlns:p14="http://schemas.microsoft.com/office/powerpoint/2010/main" val="20394090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61044F-6B55-F9C9-BF68-51966B313F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F3A0E0-B1C1-C044-9185-62E1AB24A330}"/>
              </a:ext>
            </a:extLst>
          </p:cNvPr>
          <p:cNvSpPr txBox="1">
            <a:spLocks/>
          </p:cNvSpPr>
          <p:nvPr/>
        </p:nvSpPr>
        <p:spPr>
          <a:xfrm>
            <a:off x="631712" y="240964"/>
            <a:ext cx="10819066" cy="6744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solidFill>
                  <a:srgbClr val="0070C0"/>
                </a:solidFill>
                <a:latin typeface="Calibri Light" panose="020F0302020204030204" pitchFamily="34" charset="0"/>
                <a:cs typeface="Calibri Light" panose="020F0302020204030204" pitchFamily="34" charset="0"/>
              </a:rPr>
              <a:t>DNA Mutation</a:t>
            </a:r>
            <a:endParaRPr lang="en-US" sz="4800" dirty="0">
              <a:solidFill>
                <a:srgbClr val="0070C0"/>
              </a:solidFill>
              <a:latin typeface="Calibri Light" panose="020F0302020204030204" pitchFamily="34" charset="0"/>
              <a:cs typeface="Calibri Light" panose="020F0302020204030204" pitchFamily="34" charset="0"/>
            </a:endParaRPr>
          </a:p>
        </p:txBody>
      </p:sp>
      <p:pic>
        <p:nvPicPr>
          <p:cNvPr id="4" name="Picture 3">
            <a:extLst>
              <a:ext uri="{FF2B5EF4-FFF2-40B4-BE49-F238E27FC236}">
                <a16:creationId xmlns:a16="http://schemas.microsoft.com/office/drawing/2014/main" id="{6CF18B47-1C06-D629-1710-205B711FB4D0}"/>
              </a:ext>
            </a:extLst>
          </p:cNvPr>
          <p:cNvPicPr>
            <a:picLocks noChangeAspect="1"/>
          </p:cNvPicPr>
          <p:nvPr/>
        </p:nvPicPr>
        <p:blipFill>
          <a:blip r:embed="rId2"/>
          <a:stretch>
            <a:fillRect/>
          </a:stretch>
        </p:blipFill>
        <p:spPr>
          <a:xfrm>
            <a:off x="157875" y="1072050"/>
            <a:ext cx="11766741" cy="5697315"/>
          </a:xfrm>
          <a:prstGeom prst="rect">
            <a:avLst/>
          </a:prstGeom>
        </p:spPr>
      </p:pic>
    </p:spTree>
    <p:extLst>
      <p:ext uri="{BB962C8B-B14F-4D97-AF65-F5344CB8AC3E}">
        <p14:creationId xmlns:p14="http://schemas.microsoft.com/office/powerpoint/2010/main" val="2054085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817</TotalTime>
  <Words>1558</Words>
  <Application>Microsoft Office PowerPoint</Application>
  <PresentationFormat>Widescreen</PresentationFormat>
  <Paragraphs>168</Paragraphs>
  <Slides>49</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Calibri</vt:lpstr>
      <vt:lpstr>Calibri Light</vt:lpstr>
      <vt:lpstr>ElsevierSans</vt:lpstr>
      <vt:lpstr>Georgia</vt:lpstr>
      <vt:lpstr>nyt-imperial</vt:lpstr>
      <vt:lpstr>Open Sans</vt:lpstr>
      <vt:lpstr>Segoe UI Historic</vt:lpstr>
      <vt:lpstr>Office Theme</vt:lpstr>
      <vt:lpstr>Introduction to Cancer Epigenetics</vt:lpstr>
      <vt:lpstr>Outline </vt:lpstr>
      <vt:lpstr>PowerPoint Presentation</vt:lpstr>
      <vt:lpstr>Cell structure and function</vt:lpstr>
      <vt:lpstr>Eukaryotic vs Prokaryotic</vt:lpstr>
      <vt:lpstr>Chromatin organization</vt:lpstr>
      <vt:lpstr>Human Karyotype</vt:lpstr>
      <vt:lpstr>PowerPoint Presentation</vt:lpstr>
      <vt:lpstr>PowerPoint Presentation</vt:lpstr>
      <vt:lpstr>Central Dogma</vt:lpstr>
      <vt:lpstr>What is Epigenetics?</vt:lpstr>
      <vt:lpstr>      Genetics                                      Epigenetics</vt:lpstr>
      <vt:lpstr>PowerPoint Presentation</vt:lpstr>
      <vt:lpstr>PowerPoint Presentation</vt:lpstr>
      <vt:lpstr>PowerPoint Presentation</vt:lpstr>
      <vt:lpstr>PowerPoint Presentation</vt:lpstr>
      <vt:lpstr>PowerPoint Presentation</vt:lpstr>
      <vt:lpstr>Example 1: Identical twins </vt:lpstr>
      <vt:lpstr>Example 2: Identical twins 2 </vt:lpstr>
      <vt:lpstr>Epigenetic Mechanisms in Gene Regulation</vt:lpstr>
      <vt:lpstr>PowerPoint Presentation</vt:lpstr>
      <vt:lpstr>PowerPoint Presentation</vt:lpstr>
      <vt:lpstr>PowerPoint Presentation</vt:lpstr>
      <vt:lpstr>PowerPoint Presentation</vt:lpstr>
      <vt:lpstr>PowerPoint Presentation</vt:lpstr>
      <vt:lpstr>PowerPoint Presentation</vt:lpstr>
      <vt:lpstr>What are DNA Methylation and  genome-wide DNA methylation (Epigenome)?</vt:lpstr>
      <vt:lpstr>DNA methylation regulates gene expression</vt:lpstr>
      <vt:lpstr>DNA methylation regulate gene expression in cancer</vt:lpstr>
      <vt:lpstr>DNA methylation regulate gene expression in cancer</vt:lpstr>
      <vt:lpstr>DNA methylation regulate gene expression in cancer</vt:lpstr>
      <vt:lpstr>DNA methylation regulate gene expression in breast cancer</vt:lpstr>
      <vt:lpstr>cfDNA and ctDNA</vt:lpstr>
      <vt:lpstr>Prognostic epigenetic biomarkers for prostate cancer mortality</vt:lpstr>
      <vt:lpstr>PowerPoint Presentation</vt:lpstr>
      <vt:lpstr>PowerPoint Presentation</vt:lpstr>
      <vt:lpstr>Whole Genome Bisulphite Sequencing pipeline</vt:lpstr>
      <vt:lpstr>COVID19 DNA methylation risk (COMER) score for severity classification</vt:lpstr>
      <vt:lpstr>Aims</vt:lpstr>
      <vt:lpstr>PowerPoint Presentation</vt:lpstr>
      <vt:lpstr>DNA Methylation Array (450K and EPIC/850K) pipeline</vt:lpstr>
      <vt:lpstr>PowerPoint Presentation</vt:lpstr>
      <vt:lpstr>PowerPoint Presentation</vt:lpstr>
      <vt:lpstr>PowerPoint Presentation</vt:lpstr>
      <vt:lpstr>PowerPoint Presentation</vt:lpstr>
      <vt:lpstr>PowerPoint Presentation</vt:lpstr>
      <vt:lpstr>The other clinical application of DNA methylation in brain tumors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WPP Presentation</dc:title>
  <dc:creator>phuluu</dc:creator>
  <cp:lastModifiedBy>Luu Loi</cp:lastModifiedBy>
  <cp:revision>487</cp:revision>
  <dcterms:created xsi:type="dcterms:W3CDTF">2022-10-12T07:29:18Z</dcterms:created>
  <dcterms:modified xsi:type="dcterms:W3CDTF">2025-11-04T15:38:33Z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1033-11.1.0.10920</vt:lpwstr>
  </property>
</Properties>
</file>